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8"/>
  </p:handoutMasterIdLst>
  <p:sldIdLst>
    <p:sldId id="256" r:id="rId2"/>
    <p:sldId id="257" r:id="rId3"/>
    <p:sldId id="259" r:id="rId4"/>
    <p:sldId id="267" r:id="rId5"/>
    <p:sldId id="268" r:id="rId6"/>
    <p:sldId id="279" r:id="rId7"/>
    <p:sldId id="285" r:id="rId8"/>
    <p:sldId id="290" r:id="rId9"/>
    <p:sldId id="295" r:id="rId10"/>
    <p:sldId id="296" r:id="rId11"/>
    <p:sldId id="307" r:id="rId12"/>
    <p:sldId id="311" r:id="rId13"/>
    <p:sldId id="297" r:id="rId14"/>
    <p:sldId id="318" r:id="rId15"/>
    <p:sldId id="319" r:id="rId16"/>
    <p:sldId id="322" r:id="rId17"/>
    <p:sldId id="331" r:id="rId18"/>
    <p:sldId id="329" r:id="rId19"/>
    <p:sldId id="332" r:id="rId20"/>
    <p:sldId id="340" r:id="rId21"/>
    <p:sldId id="348" r:id="rId22"/>
    <p:sldId id="352" r:id="rId23"/>
    <p:sldId id="360" r:id="rId24"/>
    <p:sldId id="361" r:id="rId25"/>
    <p:sldId id="362" r:id="rId26"/>
    <p:sldId id="365" r:id="rId27"/>
    <p:sldId id="368" r:id="rId28"/>
    <p:sldId id="371" r:id="rId29"/>
    <p:sldId id="370" r:id="rId30"/>
    <p:sldId id="372" r:id="rId31"/>
    <p:sldId id="376" r:id="rId32"/>
    <p:sldId id="377" r:id="rId33"/>
    <p:sldId id="378" r:id="rId34"/>
    <p:sldId id="381" r:id="rId35"/>
    <p:sldId id="384" r:id="rId36"/>
    <p:sldId id="385" r:id="rId37"/>
    <p:sldId id="387" r:id="rId38"/>
    <p:sldId id="390" r:id="rId39"/>
    <p:sldId id="391" r:id="rId40"/>
    <p:sldId id="393" r:id="rId41"/>
    <p:sldId id="398" r:id="rId42"/>
    <p:sldId id="401" r:id="rId43"/>
    <p:sldId id="397" r:id="rId44"/>
    <p:sldId id="399" r:id="rId45"/>
    <p:sldId id="403" r:id="rId46"/>
    <p:sldId id="404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66A4"/>
    <a:srgbClr val="3868D4"/>
    <a:srgbClr val="E8E8E6"/>
    <a:srgbClr val="9E9C9F"/>
    <a:srgbClr val="252525"/>
    <a:srgbClr val="202020"/>
    <a:srgbClr val="1D95F4"/>
    <a:srgbClr val="23A6FE"/>
    <a:srgbClr val="660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-1950" y="-4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EE0E13-B01F-4269-8E20-698A6C7092FF}" type="datetimeFigureOut">
              <a:rPr lang="ru-RU" smtClean="0"/>
              <a:t>24.07.2019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BF51E7-1C95-4B38-BA68-016F63B57E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6842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24.07.2019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24.07.2019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24.07.2019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24.07.2019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24.07.2019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24.07.2019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24.07.2019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24.07.2019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24.07.2019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24.07.2019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24.07.2019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t>24.07.2019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0" r="37751"/>
          <a:stretch/>
        </p:blipFill>
        <p:spPr>
          <a:xfrm>
            <a:off x="0" y="0"/>
            <a:ext cx="24020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hyperlink" Target="https://odkb-csto.org/news/news_odkb/aviatsionnye_ucheniya_odkb_vozdushnyy_most_2018_vpervye_startovali_v_ekaterinburge/" TargetMode="External"/><Relationship Id="rId7" Type="http://schemas.openxmlformats.org/officeDocument/2006/relationships/image" Target="../media/image25.jpeg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hyperlink" Target="https://odkb-csto.org/news/news_odkb/v_khode_ucheniya_razvedpodrazdeleniy_poisk_2018_boevye_plovtsy_likvidirovali_gruppu_boevikov-13310/" TargetMode="External"/><Relationship Id="rId7" Type="http://schemas.openxmlformats.org/officeDocument/2006/relationships/image" Target="../media/image28.jpeg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7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hyperlink" Target="https://odkb-csto.org/news/news_odkb/v_kyrgyzskoy_respublike_nachalos_komandno_shtabnoe_uchenie_s_voinskimi_kontingentami_kollektivnykh_s-13402/" TargetMode="External"/><Relationship Id="rId9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hyperlink" Target="https://odkb-csto.org/news/news_odkb/na_zavershayushchem_etape_ucheniya_ksor_odkb_vzaimodeystvie_2018_v_kyrgyzstane_zadeystvovali_operati-13628/" TargetMode="External"/><Relationship Id="rId7" Type="http://schemas.openxmlformats.org/officeDocument/2006/relationships/image" Target="../media/image35.jpeg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hyperlink" Target="https://odkb-csto.org/news/news_odkb/v_sverdlovskoy_oblasti_30_oktyabrya_nachalos_sovmestnoe_uchenie_s_mirotvorcheskimi_silami_odkb_nerush/" TargetMode="External"/><Relationship Id="rId7" Type="http://schemas.openxmlformats.org/officeDocument/2006/relationships/image" Target="../media/image39.jpeg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7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hyperlink" Target="https://odkb-csto.org/news/news_odkb/sovet_parlamentskoy_assambleya_odkb_prinyal_ryad_resheniy_dlya_obespecheniya_kollektivnoy_bezopasnos-13841/" TargetMode="External"/><Relationship Id="rId9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7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hyperlink" Target="https://odkb-csto.org/news/news_odkb/rukovoditeli_spetspodrazdeleniy_politsii_gosudarstv_chlenov_odkb_i_rosgvardii_vydelennykh_v_sostav_m/" TargetMode="External"/><Relationship Id="rId9" Type="http://schemas.openxmlformats.org/officeDocument/2006/relationships/image" Target="../media/image4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hyperlink" Target="https://odkb-csto.org/news/news_odkb/v_astane_8_noyabrya_proshla_sessiya_soveta_kollektivnoy_bezopasnosti_odkb_i_sostoyalos_sovmestnoe_za-13920/" TargetMode="External"/><Relationship Id="rId7" Type="http://schemas.openxmlformats.org/officeDocument/2006/relationships/image" Target="../media/image51.jpeg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hyperlink" Target="https://odkb-csto.org/news/news_odkb/sekretariat_odkb_i_upravlenie_po_kontrterrorizmu_oon_podpisali_memorandum_o_vzaimoponimanii/" TargetMode="External"/><Relationship Id="rId7" Type="http://schemas.openxmlformats.org/officeDocument/2006/relationships/image" Target="../media/image54.jpeg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hyperlink" Target="https://odkb-csto.org/news/news_odkb/v_zheneve_23_noyabrya_sostoyalos_4_e_koordinatsionnoe_soveshchanie_mezhdu_odkb_i_mkkk_na_vysokom_uro/" TargetMode="External"/><Relationship Id="rId7" Type="http://schemas.openxmlformats.org/officeDocument/2006/relationships/image" Target="../media/image57.jpeg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hyperlink" Target="https://odkb-csto.org/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7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hyperlink" Target="https://odkb-csto.org/news/news_odkb/institut2018/" TargetMode="External"/><Relationship Id="rId9" Type="http://schemas.openxmlformats.org/officeDocument/2006/relationships/image" Target="../media/image6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odkb-csto.org/news/news_odkb/secretar2019/" TargetMode="External"/><Relationship Id="rId7" Type="http://schemas.openxmlformats.org/officeDocument/2006/relationships/image" Target="../media/image64.jpeg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hyperlink" Target="https://odkb-csto.org/news/news_odkb/Semerikov_posol_TJ/" TargetMode="External"/><Relationship Id="rId7" Type="http://schemas.openxmlformats.org/officeDocument/2006/relationships/image" Target="../media/image66.jpeg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7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hyperlink" Target="https://odkb-csto.org/news/news_odkb/v-odkb-sostoyalsya-zaklyuchitelnyy-etap-delovoy-igry-po-predotvrashcheniyu-i-uregulirovaniyu-krizisn/" TargetMode="External"/><Relationship Id="rId9" Type="http://schemas.openxmlformats.org/officeDocument/2006/relationships/image" Target="../media/image71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hyperlink" Target="https://odkb-csto.org/news/news_odkb/v-moskve-sostoyalis-konsultatsii-ekspertov-gosudarstv-chlenov-odkb-o-vzaimodeystvii-po-voprosam-kont/" TargetMode="External"/><Relationship Id="rId7" Type="http://schemas.openxmlformats.org/officeDocument/2006/relationships/image" Target="../media/image73.jpeg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hyperlink" Target="https://odkb-csto.org/news/news_odkb/odkb-i-mid-rossii-podpisali-izmenenie-v-soglashenie-ob-usloviyakh-prebyvaniya-sekretariata-organizats/" TargetMode="External"/><Relationship Id="rId7" Type="http://schemas.openxmlformats.org/officeDocument/2006/relationships/image" Target="../media/image76.jpeg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hyperlink" Target="https://odkb-csto.org/news/news_odkb/ispolnyayushchiy-obyazannosti-generalnogo-sekretarya-odkb-valeriy-semerikov-prinyal-pomoshchnika-gen/" TargetMode="External"/><Relationship Id="rId7" Type="http://schemas.openxmlformats.org/officeDocument/2006/relationships/image" Target="../media/image79.jpeg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openxmlformats.org/officeDocument/2006/relationships/hyperlink" Target="https://odkb-csto.org/news/news_odkb/direktor-moskovskovskogo-byuro-mezhdunarodnoy-organizatsii-po-migratsii-posetil-sekretariat-odkb-gde/" TargetMode="External"/><Relationship Id="rId7" Type="http://schemas.openxmlformats.org/officeDocument/2006/relationships/image" Target="../media/image82.jpeg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hyperlink" Target="https://odkb-csto.org/news/news_odkb/ispolnyayushchiy-obyazannosti-generalnogo-sekretarya-odkb-valeriy-semerikov-prinyal-glavu-regionalno/" TargetMode="External"/><Relationship Id="rId7" Type="http://schemas.openxmlformats.org/officeDocument/2006/relationships/image" Target="../media/image85.jpeg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odkb-csto.org/news/news_odkb/vysshie-administrativno-dolzhnostnye-litsa-odkb-sng-i-shos-23-aprelya-provedut-vstrechu-dlya-obsuzhd/" TargetMode="External"/><Relationship Id="rId7" Type="http://schemas.openxmlformats.org/officeDocument/2006/relationships/image" Target="../media/image88.jpeg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hyperlink" Target="https://odkb-csto.org/news/news_odkb/v_kyrgyzstane_podveli_itogi_organizatsii_i_provedeniya_mezhdunarodnykh_ucheniy_kinologicheskikh_sluzh-12952/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odkb-csto.org/news/news_odkb/delegatsiya-sekretariata-odkb-vo-glave-s-ispolnyayushchim-obyazannosti-generalnogo-sekretarya-odkb-v/" TargetMode="External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odkb-csto.org/news/news_odkb/ispolnyayushchiy-obyazannosti-generalnogo-sekretarya-odkb-valeriy-semerikov-provel-peregovory-s-gene/" TargetMode="External"/><Relationship Id="rId7" Type="http://schemas.openxmlformats.org/officeDocument/2006/relationships/image" Target="../media/image91.jpeg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eg"/><Relationship Id="rId3" Type="http://schemas.openxmlformats.org/officeDocument/2006/relationships/hyperlink" Target="https://odkb-csto.org/news/news_odkb/ispolnyayushchiy-obyazannosti-generalnogo-sekretarya-odkb-valeriy-semerikov-i-ministr-oborony-serbii/" TargetMode="External"/><Relationship Id="rId7" Type="http://schemas.openxmlformats.org/officeDocument/2006/relationships/image" Target="../media/image93.jpeg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odkb-csto.org/news/news_odkb/prezident-kyrgyzstana-sooronbay-zheenbekov-prinyal-uchastnikov-zasedaniya-soveta-ministrov-oborony-g/" TargetMode="External"/><Relationship Id="rId7" Type="http://schemas.openxmlformats.org/officeDocument/2006/relationships/image" Target="../media/image96.jpeg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hyperlink" Target="https://odkb-csto.org/news/news_odkb/ispolnyayushchiy-obyazannosti-generalnogo-sekretarya-odkb-valeriy-semerikov-prinyal-uchastie-v-otkry/" TargetMode="External"/><Relationship Id="rId7" Type="http://schemas.openxmlformats.org/officeDocument/2006/relationships/image" Target="../media/image98.jpeg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100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jpeg"/><Relationship Id="rId3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7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hyperlink" Target="https://odkb-csto.org/news/news_odkb/sovet-ministrov-inostrannykh-del-odkb-na-zasedanii-v-bishkeke-odobril-plan-kollektivnykh-deystviy-go/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odkb-csto.org/news/news_odkb/ispolnyayushchiy-obyazannosti-generalnogo-sekretarya-odkb-valeriy-semerikov-vystupil-na-vyezdnom-zas/" TargetMode="External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odkb-csto.org/news/news_odkb/nachalsya-vyapusk-obshchestvenno-politicheskogo-izdaniya-soyuzniki-odkb-/" TargetMode="External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jpeg"/><Relationship Id="rId3" Type="http://schemas.openxmlformats.org/officeDocument/2006/relationships/hyperlink" Target="https://odkb-csto.org/news/news_odkb/ispolnyayushchiy-obyazannosti-generalnogo-sekretarya-odkb-valeriy-semerikov-primet-uchastie-v-19-m-z/" TargetMode="External"/><Relationship Id="rId7" Type="http://schemas.openxmlformats.org/officeDocument/2006/relationships/image" Target="../media/image107.jpeg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odkb-csto.org/news/news_odkb/sily-i-sredstva-razvedki-vooruzhennykh-sil-gosudarstv-chlenov-odkb-gotovyatsya-k-sovmestnomu-operati/" TargetMode="External"/><Relationship Id="rId7" Type="http://schemas.openxmlformats.org/officeDocument/2006/relationships/image" Target="../media/image110.jpeg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odkb-csto.org/news/news_odkb/v_khode_pervogo_etapa_nelegal_2018_v_gosudarstvakh_chlenakh_odkb_vyyavleno_bolee_73_tysyach_narushen-12954/" TargetMode="External"/><Relationship Id="rId7" Type="http://schemas.openxmlformats.org/officeDocument/2006/relationships/image" Target="../media/image9.jpeg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jpeg"/><Relationship Id="rId3" Type="http://schemas.openxmlformats.org/officeDocument/2006/relationships/hyperlink" Target="https://odkb-csto.org/news/news_odkb/sovershenstvovanie-mekhanizmov-zashchity-i-informatsionnogo-prostranstva-odkb-trebuyut-konsolidatsii/" TargetMode="External"/><Relationship Id="rId7" Type="http://schemas.openxmlformats.org/officeDocument/2006/relationships/image" Target="../media/image112.jpeg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odkb-csto.org/news/news_odkb/zamestitel-generalnogo-sekretarya-odkb-pyetr-tikhonovskiy-prinyal-uchastie-v-ezhegodnoy-konferentsii/" TargetMode="External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jpeg"/><Relationship Id="rId3" Type="http://schemas.openxmlformats.org/officeDocument/2006/relationships/hyperlink" Target="https://odkb-csto.org/news/news_odkb/komitet-sekretarey-sovetov-bezopasnosti-odkb-na-zasedanii-v-bishkeke-27-iyunya-obsudil-situatsiyu-v-/" TargetMode="External"/><Relationship Id="rId7" Type="http://schemas.openxmlformats.org/officeDocument/2006/relationships/image" Target="../media/image116.jpeg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odkb-csto.org/news/news_odkb/delegatsiya-sekretariata-odkb-posetila-yubileynyy-mezhdunarodnyy-voenno-tekhnicheskiy-forum-armiya-2/" TargetMode="External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odkb-csto.org/news/news_odkb/press-konferentsiya-ispolnyayushchego-obyazannosti-generalnogo-sekretarya-odkb-valeriya-semerikova/" TargetMode="External"/><Relationship Id="rId7" Type="http://schemas.openxmlformats.org/officeDocument/2006/relationships/image" Target="../media/image120.jpeg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jpeg"/><Relationship Id="rId3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7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hyperlink" Target="https://odkb-csto.org/news/news_odkb/na-zasedanii-postoyannogo-soveta-odkb-rassmotreny-proekty-zayavleniy-po-borbe-s-geroizatsiey-natsizm/" TargetMode="Externa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jpeg"/><Relationship Id="rId3" Type="http://schemas.openxmlformats.org/officeDocument/2006/relationships/image" Target="../media/image125.jpg"/><Relationship Id="rId7" Type="http://schemas.openxmlformats.org/officeDocument/2006/relationships/image" Target="../media/image4.png"/><Relationship Id="rId2" Type="http://schemas.openxmlformats.org/officeDocument/2006/relationships/image" Target="../media/image1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hyperlink" Target="https://odkb-csto.org/news/news_odkb/deyatelnost-odkb-v-podderzhku-obyazatelstv-obse-po-obespecheniyu-voenno-politicheskikh-aspektov-bezo/" TargetMode="External"/><Relationship Id="rId4" Type="http://schemas.openxmlformats.org/officeDocument/2006/relationships/hyperlink" Target="https://odkb-csto.org/news/news_odkb/v_kyrgyzstane_v_cholpon_ate_sostoyalos_xx_zasedanie_koordinatsionnogo_soveta_rukovoditeley_kompetent-12839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hyperlink" Target="https://odkb-csto.org/news/news_odkb/zamestitel_generalnogo_sekretarya_odkb_valeriy_semerikov_obsudil_s_pomoshchnikom_generalnogo_sekreta-12962/" TargetMode="External"/><Relationship Id="rId7" Type="http://schemas.openxmlformats.org/officeDocument/2006/relationships/image" Target="../media/image11.jpeg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odkb-csto.org/news/news_odkb/na_zasedanii_mezhgosudarstvennoy_komissii_po_voenno_ekonomicheskomu_sotrudnichestvu_odkb_v_almaty_so/" TargetMode="External"/><Relationship Id="rId7" Type="http://schemas.openxmlformats.org/officeDocument/2006/relationships/image" Target="../media/image14.jpeg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hyperlink" Target="https://odkb-csto.org/news/news_odkb/ucheniya_spasateley_gosudarstv_chlenov_odkb_skala_2018_v_kazakhstane_kak_deystvovat_vo_vremya_zemlet/" TargetMode="External"/><Relationship Id="rId7" Type="http://schemas.openxmlformats.org/officeDocument/2006/relationships/image" Target="../media/image16.jpeg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4.png"/><Relationship Id="rId10" Type="http://schemas.openxmlformats.org/officeDocument/2006/relationships/image" Target="../media/image19.jpeg"/><Relationship Id="rId4" Type="http://schemas.openxmlformats.org/officeDocument/2006/relationships/image" Target="../media/image3.jpeg"/><Relationship Id="rId9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odkb-csto.org/news/news_odkb/v_nyu_yorke_sostoyalas_vstrecha_ministrov_inostrannykh_del_gosudarstv_chlenov_odkb_prinyaty_zayavlen/" TargetMode="External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hyperlink" Target="https://odkb-csto.org/news/news_odkb/_v_kazakhstane_nachalos_taktiko_spetsialnoe_uchenie_s_silami_i_sredstvami_razvedyvatelnykh_sluzhb_i_/" TargetMode="External"/><Relationship Id="rId7" Type="http://schemas.openxmlformats.org/officeDocument/2006/relationships/image" Target="../media/image22.jpeg"/><Relationship Id="rId2" Type="http://schemas.openxmlformats.org/officeDocument/2006/relationships/hyperlink" Target="https://odkb-csto.org/news/news_odkb/v_kyrgyzstane_v_cholpon_ate_sostoyalos_xx_zasedanie_koordinatsionnogo_soveta_rukovoditeley_kompetent-12839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42"/>
            <a:ext cx="9144000" cy="6858000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0" y="5126298"/>
            <a:ext cx="9144000" cy="1282888"/>
          </a:xfrm>
          <a:prstGeom prst="rect">
            <a:avLst/>
          </a:prstGeom>
          <a:gradFill flip="none" rotWithShape="1">
            <a:gsLst>
              <a:gs pos="0">
                <a:srgbClr val="202020"/>
              </a:gs>
              <a:gs pos="52000">
                <a:srgbClr val="E8E8E6"/>
              </a:gs>
              <a:gs pos="97000">
                <a:srgbClr val="25252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8876" y="4895849"/>
            <a:ext cx="8691351" cy="1189487"/>
          </a:xfrm>
        </p:spPr>
        <p:txBody>
          <a:bodyPr anchor="ctr">
            <a:noAutofit/>
          </a:bodyPr>
          <a:lstStyle/>
          <a:p>
            <a:pPr algn="r"/>
            <a:r>
              <a:rPr lang="ru-RU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Хронология </a:t>
            </a:r>
            <a:r>
              <a:rPr lang="ru-RU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событий  </a:t>
            </a:r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i="1" dirty="0" smtClean="0">
                <a:solidFill>
                  <a:srgbClr val="FFC000"/>
                </a:solidFill>
              </a:rPr>
              <a:t> 2018 -2019 годы</a:t>
            </a:r>
            <a:br>
              <a:rPr lang="ru-RU" sz="2400" b="1" i="1" dirty="0" smtClean="0">
                <a:solidFill>
                  <a:srgbClr val="FFC000"/>
                </a:solidFill>
              </a:rPr>
            </a:br>
            <a:r>
              <a:rPr lang="ru-RU" sz="2400" b="1" i="1" dirty="0" smtClean="0">
                <a:solidFill>
                  <a:srgbClr val="FFC000"/>
                </a:solidFill>
              </a:rPr>
              <a:t> </a:t>
            </a:r>
            <a:r>
              <a:rPr lang="ru-RU" sz="1400" b="1" i="1" dirty="0" smtClean="0">
                <a:solidFill>
                  <a:srgbClr val="002060"/>
                </a:solidFill>
              </a:rPr>
              <a:t> </a:t>
            </a:r>
            <a:endParaRPr lang="ru-RU" sz="1400" b="1" i="1" dirty="0">
              <a:solidFill>
                <a:srgbClr val="002060"/>
              </a:solidFill>
              <a:latin typeface="Adventure" panose="02000503020000020003" pitchFamily="2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88877" y="1539138"/>
            <a:ext cx="8691350" cy="210481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r"/>
            <a:endParaRPr lang="ru-RU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r"/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ru-RU" sz="4000" b="1" dirty="0">
              <a:solidFill>
                <a:schemeClr val="accent5">
                  <a:lumMod val="75000"/>
                </a:schemeClr>
              </a:solidFill>
              <a:latin typeface="Adventure" panose="02000503020000020003" pitchFamily="2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040" y="39318"/>
            <a:ext cx="775512" cy="77551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192722" y="55599"/>
            <a:ext cx="59512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</a:t>
            </a:r>
            <a:r>
              <a:rPr lang="ru-RU" sz="2400" b="1" dirty="0" smtClean="0">
                <a:solidFill>
                  <a:srgbClr val="226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solidFill>
                  <a:srgbClr val="226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Договора                                          </a:t>
            </a:r>
          </a:p>
          <a:p>
            <a:pPr algn="ctr"/>
            <a:r>
              <a:rPr lang="ru-RU" sz="2800" b="1" dirty="0">
                <a:solidFill>
                  <a:srgbClr val="226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solidFill>
                  <a:srgbClr val="226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о </a:t>
            </a:r>
            <a:r>
              <a:rPr lang="ru-RU" sz="2800" b="1" dirty="0">
                <a:solidFill>
                  <a:srgbClr val="226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коллективной безопасности</a:t>
            </a:r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Октябрь 2018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72603" y="2422900"/>
            <a:ext cx="63939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55155" y="260756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01.10.2018.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0189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Авиационные учения ОДКБ «Воздушный мост – 2018» впервые стартовали в Екатеринбурге</a:t>
            </a:r>
          </a:p>
          <a:p>
            <a:r>
              <a:rPr lang="ru-RU" dirty="0" smtClean="0"/>
              <a:t> </a:t>
            </a:r>
          </a:p>
          <a:p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95182" y="5565992"/>
            <a:ext cx="65713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https://odkb-csto.org/news/news_odkb/aviatsionnye_ucheniya_odkb_vozdushnyy_most_2018_vpervye_startovali_v_ekaterinburge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496124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0962" name="Picture 2" descr="IMG_399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910" y="1436688"/>
            <a:ext cx="3311070" cy="2201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4" name="Picture 4" descr="IMG_392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6193" y="3942509"/>
            <a:ext cx="2891648" cy="192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6" name="Picture 6" descr="IMG_416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580" y="2891173"/>
            <a:ext cx="2459775" cy="1637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151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Октябрь 2018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55155" y="260756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04.10.2018.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0189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 ходе учения </a:t>
            </a:r>
            <a:r>
              <a:rPr lang="ru-RU" b="1" dirty="0" err="1"/>
              <a:t>разведподразделений</a:t>
            </a:r>
            <a:r>
              <a:rPr lang="ru-RU" b="1" dirty="0"/>
              <a:t> "Поиск-2018" боевые пловцы "ликвидировали" группу боевиков  </a:t>
            </a:r>
          </a:p>
          <a:p>
            <a:r>
              <a:rPr lang="ru-RU" dirty="0" smtClean="0"/>
              <a:t> </a:t>
            </a:r>
          </a:p>
          <a:p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95182" y="5565992"/>
            <a:ext cx="65713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https://odkb-csto.org/news/news_odkb/v_khode_ucheniya_razvedpodrazdeleniy_poisk_2018_boevye_plovtsy_likvidirovali_gruppu_boevikov-13310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496124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IMG_167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325" y="1588592"/>
            <a:ext cx="3154753" cy="2097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G_116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910" y="3057525"/>
            <a:ext cx="3351652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odkb-csto.org/upload/iblock/f89/f89fb8e7b6687387c53988f3d902542d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133" y="3534646"/>
            <a:ext cx="3496216" cy="2330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755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ZVF_75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123" y="3531531"/>
            <a:ext cx="3379814" cy="2239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Октябрь 2018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38549" y="1704541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10.10.2018.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01894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 Кыргызской Республике началось командно-штабное учение с воинскими контингентами Коллективных сил оперативного реагирования ОДКБ «Взаимодействие-2018»</a:t>
            </a:r>
          </a:p>
          <a:p>
            <a:r>
              <a:rPr lang="ru-RU" b="1" dirty="0" smtClean="0"/>
              <a:t>  </a:t>
            </a:r>
            <a:endParaRPr lang="ru-RU" b="1" dirty="0"/>
          </a:p>
          <a:p>
            <a:r>
              <a:rPr lang="ru-RU" dirty="0" smtClean="0"/>
              <a:t> </a:t>
            </a:r>
          </a:p>
          <a:p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95182" y="5565992"/>
            <a:ext cx="65713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3"/>
              </a:rPr>
              <a:t> </a:t>
            </a:r>
          </a:p>
          <a:p>
            <a:endParaRPr lang="ru-RU" sz="1200" b="1" dirty="0" smtClean="0">
              <a:hlinkClick r:id="rId3"/>
            </a:endParaRPr>
          </a:p>
          <a:p>
            <a:r>
              <a:rPr lang="en-US" sz="1200" u="sng" dirty="0">
                <a:hlinkClick r:id="rId4"/>
              </a:rPr>
              <a:t>https://odkb-csto.org/news/news_odkb/v_kyrgyzskoy_respublike_nachalos_komandno_shtabnoe_uchenie_s_voinskimi_kontingentami_kollektivnykh_s-13402</a:t>
            </a:r>
            <a:r>
              <a:rPr lang="en-US" sz="1200" u="sng" dirty="0" smtClean="0">
                <a:hlinkClick r:id="rId4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496124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122" y="2073873"/>
            <a:ext cx="2409824" cy="1595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955" y="2155613"/>
            <a:ext cx="2743219" cy="1816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 descr="ZVF_737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216" y="3819526"/>
            <a:ext cx="2947333" cy="1951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10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Октябрь 2018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72603" y="2422900"/>
            <a:ext cx="63939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491890" y="1666875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13.10.2018.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01894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На завершающем этапе учения КСОР ОДКБ «Взаимодействие-2018» в Кыргызстане задействовали оперативно-тактический комплекс «Искандер-М»</a:t>
            </a:r>
          </a:p>
          <a:p>
            <a:r>
              <a:rPr lang="ru-RU" dirty="0" smtClean="0"/>
              <a:t> </a:t>
            </a:r>
          </a:p>
          <a:p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95182" y="5565992"/>
            <a:ext cx="65713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https://odkb-csto.org/news/news_odkb/na_zavershayushchem_etape_ucheniya_ksor_odkb_vzaimodeystvie_2018_v_kyrgyzstane_zadeystvovali_operati-13628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496124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39938" name="Picture 2" descr="ZVF_851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101" y="3849283"/>
            <a:ext cx="3045578" cy="2016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2" name="Picture 6" descr="ZVF_768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256" y="1851541"/>
            <a:ext cx="2667594" cy="176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4" name="Picture 8" descr="ZVF_853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256" y="3453493"/>
            <a:ext cx="2983825" cy="1975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0" name="Picture 4" descr="ZVF_863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3359" y="2109415"/>
            <a:ext cx="2942954" cy="1948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030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Октябрь 2018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55155" y="260756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30.10.2018.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01894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 Свердловской области 30 октября началось </a:t>
            </a:r>
            <a:endParaRPr lang="ru-RU" b="1" dirty="0" smtClean="0"/>
          </a:p>
          <a:p>
            <a:r>
              <a:rPr lang="ru-RU" b="1" dirty="0" smtClean="0"/>
              <a:t>совместное </a:t>
            </a:r>
            <a:r>
              <a:rPr lang="ru-RU" b="1" dirty="0"/>
              <a:t>учение с Миротворческими силами ОДКБ "Нерушимое братство–2018"</a:t>
            </a:r>
          </a:p>
          <a:p>
            <a:r>
              <a:rPr lang="ru-RU" b="1" dirty="0" smtClean="0"/>
              <a:t>  </a:t>
            </a:r>
            <a:endParaRPr lang="ru-RU" b="1" dirty="0"/>
          </a:p>
          <a:p>
            <a:r>
              <a:rPr lang="ru-RU" dirty="0" smtClean="0"/>
              <a:t> </a:t>
            </a:r>
          </a:p>
          <a:p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95182" y="5565992"/>
            <a:ext cx="65713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https://odkb-csto.org/news/news_odkb/v_sverdlovskoy_oblasti_30_oktyabrya_nachalos_sovmestnoe_uchenie_s_mirotvorcheskimi_silami_odkb_nerush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496124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3314" name="Picture 2" descr="ZVF_904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384" y="1882219"/>
            <a:ext cx="2464059" cy="1636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ZVF_924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910" y="3606800"/>
            <a:ext cx="2623452" cy="173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ZVF_932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719" y="1876425"/>
            <a:ext cx="2478383" cy="164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ZVF_940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850" y="3707118"/>
            <a:ext cx="2571768" cy="170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707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tYuElQhmljcUkOtt4pU9lOEvu2DK4xOz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3695" y="2121098"/>
            <a:ext cx="2765425" cy="155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Октябрь 2018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42115" y="139254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31.10.2018.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0189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Совет Парламентской Ассамблея ОДКБ принял ряд решений для обеспечения коллективной безопасности  </a:t>
            </a:r>
          </a:p>
          <a:p>
            <a:r>
              <a:rPr lang="ru-RU" dirty="0" smtClean="0"/>
              <a:t> </a:t>
            </a:r>
          </a:p>
          <a:p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95182" y="5565992"/>
            <a:ext cx="65713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3"/>
              </a:rPr>
              <a:t> </a:t>
            </a:r>
          </a:p>
          <a:p>
            <a:endParaRPr lang="ru-RU" sz="1200" b="1" dirty="0" smtClean="0">
              <a:hlinkClick r:id="rId3"/>
            </a:endParaRPr>
          </a:p>
          <a:p>
            <a:r>
              <a:rPr lang="en-US" sz="1200" u="sng" dirty="0">
                <a:hlinkClick r:id="rId4"/>
              </a:rPr>
              <a:t>https://odkb-csto.org/news/news_odkb/sovet_parlamentskoy_assambleya_odkb_prinyal_ryad_resheniy_dlya_obespecheniya_kollektivnoy_bezopasnos-13841</a:t>
            </a:r>
            <a:r>
              <a:rPr lang="en-US" sz="1200" u="sng" dirty="0" smtClean="0">
                <a:hlinkClick r:id="rId4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496124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4338" name="Picture 2" descr="93fcf9476979b7623d86726469a09eb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455" y="1577212"/>
            <a:ext cx="2980620" cy="1972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tmfFqLtH17d0h6WO8AOIPwAd0U7x3XBT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455" y="3676650"/>
            <a:ext cx="2980620" cy="1676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6_637dc89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818" y="3820501"/>
            <a:ext cx="3087181" cy="205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133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6" name="Picture 8" descr="ZVF_02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650" y="1979612"/>
            <a:ext cx="3810000" cy="252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Ноябрь 2018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55155" y="260756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01.11.2018.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01894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Руководители спецподразделений полиции государств – членов ОДКБ и </a:t>
            </a:r>
            <a:r>
              <a:rPr lang="ru-RU" b="1" dirty="0" err="1"/>
              <a:t>Росгвардии</a:t>
            </a:r>
            <a:r>
              <a:rPr lang="ru-RU" b="1" dirty="0"/>
              <a:t>, выделенных в состав Миротворческих Сил ОДКБ, в </a:t>
            </a:r>
            <a:r>
              <a:rPr lang="ru-RU" b="1" dirty="0" err="1"/>
              <a:t>Ектеринбурге</a:t>
            </a:r>
            <a:r>
              <a:rPr lang="ru-RU" b="1" dirty="0"/>
              <a:t> провели учебно-методический сбор в рамках учения «Нерушимое братство -2018»  </a:t>
            </a:r>
          </a:p>
          <a:p>
            <a:r>
              <a:rPr lang="ru-RU" dirty="0" smtClean="0"/>
              <a:t> </a:t>
            </a:r>
          </a:p>
          <a:p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95182" y="5565992"/>
            <a:ext cx="65713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3"/>
              </a:rPr>
              <a:t> </a:t>
            </a:r>
          </a:p>
          <a:p>
            <a:endParaRPr lang="ru-RU" sz="1200" b="1" dirty="0" smtClean="0">
              <a:hlinkClick r:id="rId3"/>
            </a:endParaRPr>
          </a:p>
          <a:p>
            <a:r>
              <a:rPr lang="en-US" sz="1200" u="sng" dirty="0">
                <a:hlinkClick r:id="rId4"/>
              </a:rPr>
              <a:t>https://odkb-csto.org/news/news_odkb/rukovoditeli_spetspodrazdeleniy_politsii_gosudarstv_chlenov_odkb_i_rosgvardii_vydelennykh_v_sostav_m</a:t>
            </a:r>
            <a:r>
              <a:rPr lang="en-US" sz="1200" u="sng" dirty="0" smtClean="0">
                <a:hlinkClick r:id="rId4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496124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7412" name="Picture 4" descr="ZVF_028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254222"/>
            <a:ext cx="2432050" cy="1611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ZVF_038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907" y="2194441"/>
            <a:ext cx="2491569" cy="165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8" name="Picture 10" descr="ZVF_017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910" y="3845105"/>
            <a:ext cx="2495240" cy="1651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950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Ноябрь 2018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55155" y="260756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08.11.2018.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2189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 Астане 8 ноября прошла сессия Совета коллективной безопасности ОДКБ и состоялось совместное заседание СМИД, СМО и КССБ ОДКБ  </a:t>
            </a:r>
          </a:p>
          <a:p>
            <a:r>
              <a:rPr lang="ru-RU" dirty="0" smtClean="0"/>
              <a:t> </a:t>
            </a:r>
          </a:p>
          <a:p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95182" y="5565992"/>
            <a:ext cx="65713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https://odkb-csto.org/news/news_odkb/v_astane_8_noyabrya_proshla_sessiya_soveta_kollektivnoy_bezopasnosti_odkb_i_sostoyalos_sovmestnoe_za-13920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496124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20482" name="Picture 2" descr="ZVF_174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603" y="1695451"/>
            <a:ext cx="2723298" cy="180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ZVF_173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517" y="3475460"/>
            <a:ext cx="3050058" cy="202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ZVF_194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602" y="3549158"/>
            <a:ext cx="2940050" cy="1946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62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Ноябрь 2018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55155" y="260756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09.11.2018.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01894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Секретариат ОДКБ и Управление по </a:t>
            </a:r>
            <a:r>
              <a:rPr lang="ru-RU" b="1" dirty="0" err="1"/>
              <a:t>контртерроризму</a:t>
            </a:r>
            <a:r>
              <a:rPr lang="ru-RU" b="1" dirty="0"/>
              <a:t> ООН подписали Меморандум о взаимопонимании</a:t>
            </a:r>
          </a:p>
          <a:p>
            <a:r>
              <a:rPr lang="ru-RU" b="1" dirty="0" smtClean="0"/>
              <a:t>  </a:t>
            </a:r>
            <a:endParaRPr lang="ru-RU" b="1" dirty="0"/>
          </a:p>
          <a:p>
            <a:r>
              <a:rPr lang="ru-RU" dirty="0" smtClean="0"/>
              <a:t> </a:t>
            </a:r>
          </a:p>
          <a:p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95182" y="5565992"/>
            <a:ext cx="65713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https://odkb-csto.org/news/news_odkb/sekretariat_odkb_i_upravlenie_po_kontrterrorizmu_oon_podpisali_memorandum_o_vzaimoponimanii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496124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22530" name="Picture 2" descr="IMG_795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882" y="1465872"/>
            <a:ext cx="2891193" cy="1925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IMG_797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457" y="3367102"/>
            <a:ext cx="3065122" cy="2040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IMG_798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985" y="3455201"/>
            <a:ext cx="2932813" cy="195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500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Ноябрь 2018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55155" y="260756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23.11.2018.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01894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 Женеве 23 ноября состоялось 4-е Координационное совещание между ОДКБ и МККК на высоком уровне</a:t>
            </a:r>
          </a:p>
          <a:p>
            <a:r>
              <a:rPr lang="ru-RU" b="1" dirty="0" smtClean="0"/>
              <a:t>  </a:t>
            </a:r>
            <a:endParaRPr lang="ru-RU" b="1" dirty="0"/>
          </a:p>
          <a:p>
            <a:r>
              <a:rPr lang="ru-RU" dirty="0" smtClean="0"/>
              <a:t> </a:t>
            </a:r>
          </a:p>
          <a:p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95182" y="5565992"/>
            <a:ext cx="65713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https://odkb-csto.org/news/news_odkb/v_zheneve_23_noyabrya_sostoyalos_4_e_koordinatsionnoe_soveshchanie_mezhdu_odkb_i_mkkk_na_vysokom_uro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496124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21510" name="Picture 6" descr="PHOTO-2018-11-23-13-42-25 (1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602" y="1343025"/>
            <a:ext cx="3971073" cy="192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 descr="PHOTO-2018-11-23-13-42-21 (3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910" y="3421062"/>
            <a:ext cx="3492499" cy="169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4" name="Picture 10" descr="PHOTO-2018-11-23-13-42-25 (3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001" y="4629150"/>
            <a:ext cx="2972578" cy="1444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095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Июль 2018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72603" y="2422900"/>
            <a:ext cx="63939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2572603" y="727208"/>
            <a:ext cx="63939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О</a:t>
            </a:r>
            <a:r>
              <a:rPr lang="ru-RU" sz="1600" b="1" dirty="0" smtClean="0"/>
              <a:t>б Организации:</a:t>
            </a:r>
            <a:endParaRPr lang="ru-RU" sz="1600" b="1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80236" y="6189733"/>
            <a:ext cx="600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Официальный сайт организации  </a:t>
            </a:r>
            <a:r>
              <a:rPr lang="en-US" b="1" i="1" dirty="0">
                <a:solidFill>
                  <a:srgbClr val="002060"/>
                </a:solidFill>
                <a:hlinkClick r:id="rId4"/>
              </a:rPr>
              <a:t>https://odkb-csto.org/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endParaRPr lang="ru-RU" dirty="0"/>
          </a:p>
        </p:txBody>
      </p:sp>
      <p:pic>
        <p:nvPicPr>
          <p:cNvPr id="14" name="Picture 2" descr="В интервью агентству ТАСС Исполняющий обязанности Генерального секретаря Организации Договора о коллективной безопасности Валерий Семериков рассказал об основных достижениях организации за последнее время, задачах, стоящих сейчас перед ОДКБ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916" y="4375283"/>
            <a:ext cx="2331720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2377314" y="4845520"/>
            <a:ext cx="387108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     Руководитель: </a:t>
            </a:r>
            <a:r>
              <a:rPr lang="ru-RU" sz="1400" dirty="0"/>
              <a:t>Исполняющий обязанности Генерального секретаря Организации Договора о коллективной </a:t>
            </a:r>
            <a:r>
              <a:rPr lang="ru-RU" sz="1400" dirty="0" smtClean="0"/>
              <a:t>безопасности</a:t>
            </a:r>
          </a:p>
          <a:p>
            <a:pPr algn="ctr"/>
            <a:r>
              <a:rPr lang="ru-RU" sz="1400" b="1" dirty="0" smtClean="0"/>
              <a:t> </a:t>
            </a:r>
            <a:r>
              <a:rPr lang="ru-RU" sz="1400" b="1" dirty="0"/>
              <a:t>Валерий </a:t>
            </a:r>
            <a:r>
              <a:rPr lang="ru-RU" sz="1400" b="1" dirty="0" smtClean="0"/>
              <a:t>Анатольевич Семериков </a:t>
            </a:r>
            <a:endParaRPr lang="ru-RU" sz="1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64416" y="1038230"/>
            <a:ext cx="661035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      Организация </a:t>
            </a:r>
            <a:r>
              <a:rPr lang="ru-RU" sz="1400" dirty="0"/>
              <a:t>Договора о коллективной безопасности (ОДКБ</a:t>
            </a:r>
            <a:r>
              <a:rPr lang="ru-RU" sz="1400" dirty="0" smtClean="0"/>
              <a:t>)— </a:t>
            </a:r>
            <a:r>
              <a:rPr lang="ru-RU" sz="1400" dirty="0"/>
              <a:t>региональная международная </a:t>
            </a:r>
            <a:r>
              <a:rPr lang="ru-RU" sz="1400" dirty="0" smtClean="0"/>
              <a:t>организация, </a:t>
            </a:r>
            <a:r>
              <a:rPr lang="ru-RU" sz="1400" dirty="0"/>
              <a:t>провозглашаемыми целями деятельности которой являются «укрепление мира, международной и региональной безопасности и стабильности, защита на коллективной основе независимости, территориальной целостности и суверенитета государств-членов, приоритет в достижении которых государства-члены отдают политическим средствам</a:t>
            </a:r>
            <a:r>
              <a:rPr lang="ru-RU" sz="1400" dirty="0" smtClean="0"/>
              <a:t>». </a:t>
            </a:r>
            <a:r>
              <a:rPr lang="ru-RU" sz="1400" dirty="0"/>
              <a:t>Начало ОДКБ было положено 15 мая 1992 года подписанием Договора о коллективной безопасности в Ташкенте (Узбекистан). </a:t>
            </a:r>
            <a:endParaRPr lang="ru-RU" sz="1400" dirty="0" smtClean="0"/>
          </a:p>
          <a:p>
            <a:r>
              <a:rPr lang="ru-RU" sz="1400" dirty="0"/>
              <a:t> </a:t>
            </a:r>
            <a:r>
              <a:rPr lang="ru-RU" sz="1400" dirty="0" smtClean="0"/>
              <a:t>     Высшим </a:t>
            </a:r>
            <a:r>
              <a:rPr lang="ru-RU" sz="1400" dirty="0"/>
              <a:t>органом является Совет коллективной безопасности (СКБ), который назначает Генерального секретаря </a:t>
            </a:r>
            <a:r>
              <a:rPr lang="ru-RU" sz="1400" dirty="0" smtClean="0"/>
              <a:t>организации</a:t>
            </a:r>
            <a:r>
              <a:rPr lang="ru-RU" sz="1400" dirty="0"/>
              <a:t>. </a:t>
            </a:r>
            <a:endParaRPr lang="ru-RU" sz="1400" dirty="0" smtClean="0"/>
          </a:p>
          <a:p>
            <a:r>
              <a:rPr lang="ru-RU" sz="1400" dirty="0" smtClean="0"/>
              <a:t>      Задачей </a:t>
            </a:r>
            <a:r>
              <a:rPr lang="ru-RU" sz="1400" dirty="0"/>
              <a:t>ОДКБ является защита территориально-экономического пространства стран-участниц договора совместными усилиями армий и вспомогательных подразделений от любых внешних военно-политических агрессоров, международных террористов, а также от природных катастроф крупного масштаба. </a:t>
            </a: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2" name="Picture 8" descr="https://odkb-csto.org/images/news/13702f5a44d698a4479b9ce30a82780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816" y="2217352"/>
            <a:ext cx="2822820" cy="1871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Декабрь 2018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397980" y="1742870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17.12.2018.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31422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Во Всероссийском институте повышения </a:t>
            </a:r>
            <a:r>
              <a:rPr lang="ru-RU" b="1" dirty="0" smtClean="0"/>
              <a:t>квалификации</a:t>
            </a:r>
          </a:p>
          <a:p>
            <a:r>
              <a:rPr lang="ru-RU" b="1" dirty="0" smtClean="0"/>
              <a:t>МВД </a:t>
            </a:r>
            <a:r>
              <a:rPr lang="ru-RU" b="1" dirty="0"/>
              <a:t>России прошел обучающий семинар для представителей СМИ государств - членов ОДКБ по антитеррористической тематике</a:t>
            </a:r>
          </a:p>
          <a:p>
            <a:r>
              <a:rPr lang="ru-RU" b="1" dirty="0" smtClean="0"/>
              <a:t>  </a:t>
            </a:r>
            <a:endParaRPr lang="ru-RU" b="1" dirty="0"/>
          </a:p>
          <a:p>
            <a:r>
              <a:rPr lang="ru-RU" dirty="0" smtClean="0"/>
              <a:t> </a:t>
            </a:r>
          </a:p>
          <a:p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44014" y="5989638"/>
            <a:ext cx="65713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3"/>
              </a:rPr>
              <a:t> </a:t>
            </a:r>
          </a:p>
          <a:p>
            <a:endParaRPr lang="ru-RU" sz="1200" b="1" dirty="0" smtClean="0">
              <a:hlinkClick r:id="rId3"/>
            </a:endParaRPr>
          </a:p>
          <a:p>
            <a:r>
              <a:rPr lang="en-US" sz="1200" u="sng" dirty="0">
                <a:hlinkClick r:id="rId4"/>
              </a:rPr>
              <a:t>https://odkb-csto.org/news/news_odkb/institut2018</a:t>
            </a:r>
            <a:r>
              <a:rPr lang="en-US" sz="1200" u="sng" dirty="0" smtClean="0">
                <a:hlinkClick r:id="rId4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572602" y="5864245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31746" name="Picture 2" descr="https://odkb-csto.org/images/news/0bc511dd27189351bc0c25dd8a08ac6d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600" y="1871997"/>
            <a:ext cx="2869980" cy="190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4" descr="https://odkb-csto.org/images/news/61f5dff783bdd8293283cc9d2e75542c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314" y="3819525"/>
            <a:ext cx="2900266" cy="1922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0" name="Picture 6" descr="https://odkb-csto.org/images/news/458304622afb1fe19e5060b4d9e8d6b3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816" y="4177783"/>
            <a:ext cx="2822820" cy="187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237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Февраль 2019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55155" y="260756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19.02.2019.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01894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Исполняющий обязанности Генерального </a:t>
            </a:r>
            <a:r>
              <a:rPr lang="ru-RU" b="1" dirty="0" smtClean="0"/>
              <a:t>секретаря</a:t>
            </a:r>
          </a:p>
          <a:p>
            <a:r>
              <a:rPr lang="ru-RU" b="1" dirty="0" smtClean="0"/>
              <a:t> </a:t>
            </a:r>
            <a:r>
              <a:rPr lang="ru-RU" b="1" dirty="0"/>
              <a:t>ОДКБ Валерий Семериков выступил на XII совещании руководителей национальных антитеррористических центров СНГ</a:t>
            </a:r>
          </a:p>
          <a:p>
            <a:r>
              <a:rPr lang="ru-RU" b="1" dirty="0" smtClean="0"/>
              <a:t>  </a:t>
            </a:r>
            <a:endParaRPr lang="ru-RU" b="1" dirty="0"/>
          </a:p>
          <a:p>
            <a:r>
              <a:rPr lang="ru-RU" dirty="0" smtClean="0"/>
              <a:t> </a:t>
            </a:r>
          </a:p>
          <a:p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95181" y="5859323"/>
            <a:ext cx="65713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https://odkb-csto.org/news/news_odkb/secretar2019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680790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37890" name="Picture 2" descr="IMG-20190219-WA001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850" y="1890713"/>
            <a:ext cx="3035300" cy="2279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2" name="Picture 4" descr="IMG-20190219-WA002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975" y="3833579"/>
            <a:ext cx="3225800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677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</a:t>
            </a:r>
            <a:r>
              <a:rPr lang="ru-RU" sz="2400" b="1" i="1" dirty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М</a:t>
            </a:r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арт 2019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55155" y="260756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11.03.2019.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393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 Секретариате ОДКБ состоялась встреча </a:t>
            </a:r>
            <a:endParaRPr lang="ru-RU" b="1" dirty="0" smtClean="0"/>
          </a:p>
          <a:p>
            <a:r>
              <a:rPr lang="ru-RU" b="1" dirty="0" smtClean="0"/>
              <a:t>Исполняющего </a:t>
            </a:r>
            <a:r>
              <a:rPr lang="ru-RU" b="1" dirty="0"/>
              <a:t>обязанности Генерального секретаря ОДКБ Валерия </a:t>
            </a:r>
            <a:r>
              <a:rPr lang="ru-RU" b="1" dirty="0" err="1"/>
              <a:t>Семерикова</a:t>
            </a:r>
            <a:r>
              <a:rPr lang="ru-RU" b="1" dirty="0"/>
              <a:t> с Чрезвычайным и Полномочным Послом Таджикистана в Российской Федерации </a:t>
            </a:r>
          </a:p>
          <a:p>
            <a:r>
              <a:rPr lang="ru-RU" dirty="0" smtClean="0"/>
              <a:t> </a:t>
            </a:r>
          </a:p>
          <a:p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95181" y="5859323"/>
            <a:ext cx="65713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https://odkb-csto.org/news/news_odkb/Semerikov_posol_TJ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680790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0962" name="Picture 2" descr="ZVF_391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75" y="1966732"/>
            <a:ext cx="2493958" cy="165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4" name="Picture 4" descr="ZVF_392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878" y="3656833"/>
            <a:ext cx="2857500" cy="189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6" name="Picture 6" descr="ZVF_394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650" y="3639917"/>
            <a:ext cx="2949575" cy="1955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750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8" name="Picture 12" descr="ZVF_46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208" y="3619500"/>
            <a:ext cx="3670402" cy="2430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Март 2019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42115" y="1672709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28.03.2019.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3939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 ОДКБ состоялся заключительный этап Деловой игры </a:t>
            </a:r>
            <a:endParaRPr lang="ru-RU" b="1" dirty="0" smtClean="0"/>
          </a:p>
          <a:p>
            <a:r>
              <a:rPr lang="ru-RU" b="1" dirty="0" smtClean="0"/>
              <a:t>по </a:t>
            </a:r>
            <a:r>
              <a:rPr lang="ru-RU" b="1" dirty="0"/>
              <a:t>предотвращению и урегулированию кризисных ситуаций в Восточно-Европейском и Центрально-Азиатском регионах коллективной безопасности</a:t>
            </a:r>
            <a:r>
              <a:rPr lang="ru-RU" dirty="0" smtClean="0"/>
              <a:t> </a:t>
            </a:r>
          </a:p>
          <a:p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95181" y="5859323"/>
            <a:ext cx="65713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3"/>
              </a:rPr>
              <a:t> </a:t>
            </a:r>
          </a:p>
          <a:p>
            <a:endParaRPr lang="ru-RU" sz="1200" b="1" dirty="0" smtClean="0">
              <a:hlinkClick r:id="rId3"/>
            </a:endParaRPr>
          </a:p>
          <a:p>
            <a:r>
              <a:rPr lang="en-US" sz="1200" u="sng" dirty="0">
                <a:hlinkClick r:id="rId4"/>
              </a:rPr>
              <a:t>https://odkb-csto.org/news/news_odkb/v-odkb-sostoyalsya-zaklyuchitelnyy-etap-delovoy-igry-po-predotvrashcheniyu-i-uregulirovaniyu-krizisn</a:t>
            </a:r>
            <a:r>
              <a:rPr lang="en-US" sz="1200" u="sng" dirty="0" smtClean="0">
                <a:hlinkClick r:id="rId4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680790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50180" name="Picture 4" descr="ZVF_456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1" y="2204536"/>
            <a:ext cx="2537202" cy="1681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4" name="Picture 8" descr="https://odkb-csto.org/upload/iblock/236/236435ce9c3164eb5d5cd02fe810572a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177" y="3819525"/>
            <a:ext cx="2606680" cy="172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6" name="Picture 10" descr="ZVF_464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177" y="2042041"/>
            <a:ext cx="2606680" cy="1723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64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Апрель  2019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55155" y="260756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02.04.2019.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0189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 Москве состоялись консультации государств – членов ОДКБ «О взаимодействии по вопросам контроля над вооружениями, разоружения и нераспространения» </a:t>
            </a:r>
            <a:r>
              <a:rPr lang="ru-RU" dirty="0" smtClean="0"/>
              <a:t> </a:t>
            </a:r>
          </a:p>
          <a:p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95181" y="5859323"/>
            <a:ext cx="65713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https://odkb-csto.org/news/news_odkb/v-moskve-sostoyalis-konsultatsii-ekspertov-gosudarstv-chlenov-odkb-o-vzaimodeystvii-po-voprosam-kont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680790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9154" name="Picture 2" descr="ZVF_479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495" y="1786141"/>
            <a:ext cx="2617306" cy="1732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6" name="Picture 4" descr="ZVF_479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495" y="3829050"/>
            <a:ext cx="2651534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8" name="Picture 6" descr="ZVF_481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075" y="3414712"/>
            <a:ext cx="3278392" cy="2166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2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Апрель 2019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55155" y="260756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09.04.2019.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01894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ОДКБ и МИД России подписали изменение в </a:t>
            </a:r>
            <a:endParaRPr lang="ru-RU" b="1" dirty="0" smtClean="0"/>
          </a:p>
          <a:p>
            <a:r>
              <a:rPr lang="ru-RU" b="1" dirty="0" smtClean="0"/>
              <a:t>Соглашение </a:t>
            </a:r>
            <a:r>
              <a:rPr lang="ru-RU" b="1" dirty="0"/>
              <a:t>об условиях пребывания Секретариата Организации Договора о коллективной безопасности на территории Российской Федерации</a:t>
            </a:r>
            <a:r>
              <a:rPr lang="ru-RU" dirty="0" smtClean="0"/>
              <a:t> </a:t>
            </a:r>
          </a:p>
          <a:p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95181" y="5859323"/>
            <a:ext cx="65713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https://odkb-csto.org/news/news_odkb/odkb-i-mid-rossii-podpisali-izmenenie-v-soglashenie-ob-usloviyakh-prebyvaniya-sekretariata-organizats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680790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56322" name="Picture 2" descr="ОДКБ и МИД России подписали изменение в Соглашение об условиях пребывания Секретариата Организации Договора о коллективной безопасности на территории Российской Федераци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668" y="1963279"/>
            <a:ext cx="2604657" cy="172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24" name="Picture 4" descr="ZVF_506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238" y="3570127"/>
            <a:ext cx="3036340" cy="201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26" name="Picture 6" descr="ZVF_497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7108" y="3798394"/>
            <a:ext cx="2690218" cy="1783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88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Апрель 2019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55155" y="260756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12.04.2019.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01894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Исполняющий обязанности Генерального </a:t>
            </a:r>
            <a:r>
              <a:rPr lang="ru-RU" b="1" dirty="0" smtClean="0"/>
              <a:t>секретаря</a:t>
            </a:r>
          </a:p>
          <a:p>
            <a:r>
              <a:rPr lang="ru-RU" b="1" dirty="0" smtClean="0"/>
              <a:t> </a:t>
            </a:r>
            <a:r>
              <a:rPr lang="ru-RU" b="1" dirty="0"/>
              <a:t>ОДКБ Валерий Семериков принял помощника Генерального секретаря ООН Мирослава </a:t>
            </a:r>
            <a:r>
              <a:rPr lang="ru-RU" b="1" dirty="0" err="1"/>
              <a:t>Енчу</a:t>
            </a:r>
            <a:endParaRPr lang="ru-RU" b="1" dirty="0"/>
          </a:p>
          <a:p>
            <a:r>
              <a:rPr lang="ru-RU" dirty="0" smtClean="0"/>
              <a:t> </a:t>
            </a:r>
          </a:p>
          <a:p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95181" y="5859323"/>
            <a:ext cx="65713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https://odkb-csto.org/news/news_odkb/ispolnyayushchiy-obyazannosti-generalnogo-sekretarya-odkb-valeriy-semerikov-prinyal-pomoshchnika-gen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680790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53250" name="Picture 2" descr="Исполняющий обязанности Генерального секретаря ОДКБ Валерий Семериков принял помощника Генерального секретаря ООН Мирослава Енчу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525" y="1704672"/>
            <a:ext cx="2727324" cy="1805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2" name="Picture 4" descr="ZVF_510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525" y="3733800"/>
            <a:ext cx="2760122" cy="182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4" name="Picture 6" descr="ZVF_510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445" y="3362324"/>
            <a:ext cx="3322132" cy="2195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475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Апрель 2019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55155" y="260756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16.04.2019.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393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Директор московского Бюро </a:t>
            </a:r>
            <a:r>
              <a:rPr lang="ru-RU" b="1" dirty="0" smtClean="0"/>
              <a:t>Международной</a:t>
            </a:r>
          </a:p>
          <a:p>
            <a:r>
              <a:rPr lang="ru-RU" b="1" dirty="0" smtClean="0"/>
              <a:t>организации </a:t>
            </a:r>
            <a:r>
              <a:rPr lang="ru-RU" b="1" dirty="0"/>
              <a:t>по миграции посетил Секретариат ОДКБ, где его принял исполняющий обязанности Генерального секретаря ОДКБ Валерий Семериков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95181" y="5859323"/>
            <a:ext cx="65713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https://odkb-csto.org/news/news_odkb/direktor-moskovskovskogo-byuro-mezhdunarodnoy-organizatsii-po-migratsii-posetil-sekretariat-odkb-gde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887887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60418" name="Picture 2" descr="Директор московского Бюро Международной организации по миграции посетил Секретариат ОДКБ, где его принял исполняющий обязанности Генерального  секретаря ОДКБ Валерий Семериков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602" y="2054863"/>
            <a:ext cx="2774029" cy="1836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0" name="Picture 4" descr="ZVF_518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602" y="4013948"/>
            <a:ext cx="2774029" cy="1833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2" name="Picture 6" descr="ZVF_517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879" y="3747491"/>
            <a:ext cx="3114493" cy="2058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41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Апрель 2019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55155" y="260756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23.04.2019.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393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Исполняющий обязанности Генерального секретаря </a:t>
            </a:r>
            <a:endParaRPr lang="ru-RU" b="1" dirty="0" smtClean="0"/>
          </a:p>
          <a:p>
            <a:r>
              <a:rPr lang="ru-RU" b="1" dirty="0" smtClean="0"/>
              <a:t>ОДКБ </a:t>
            </a:r>
            <a:r>
              <a:rPr lang="ru-RU" b="1" dirty="0"/>
              <a:t>Валерий Семериков принял главу Регионального центра ООН по превентивной дипломатии для Центральной Азии Наталью Герман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95181" y="5859323"/>
            <a:ext cx="65713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https://odkb-csto.org/news/news_odkb/ispolnyayushchiy-obyazannosti-generalnogo-sekretarya-odkb-valeriy-semerikov-prinyal-glavu-regionalno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859323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57346" name="Picture 2" descr="Исполняющий обязанности Генерального секретаря ОДКБ Валерий Семериков принял главу Регионального центра ООН по превентивной дипломатии для Центральной Азии Наталью Герман 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601" y="3952875"/>
            <a:ext cx="2713005" cy="179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8" name="Picture 4" descr="ZVF_535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832" y="3552825"/>
            <a:ext cx="3315396" cy="2195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0" name="Picture 6" descr="ZVF_532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601" y="2022643"/>
            <a:ext cx="2713006" cy="1796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706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Апрель 2019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55155" y="260756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24.04.2019.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393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Высшие административно-должностные лица ОДКБ, </a:t>
            </a:r>
            <a:endParaRPr lang="ru-RU" b="1" dirty="0" smtClean="0"/>
          </a:p>
          <a:p>
            <a:r>
              <a:rPr lang="ru-RU" b="1" dirty="0" smtClean="0"/>
              <a:t>СНГ </a:t>
            </a:r>
            <a:r>
              <a:rPr lang="ru-RU" b="1" dirty="0"/>
              <a:t>и ШОС 23 апреля провели встречу в Москве, в ходе которой обсудили взаимодействие в сфере международной и региональной безопасности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95181" y="5859323"/>
            <a:ext cx="65713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https://odkb-csto.org/news/news_odkb/vysshie-administrativno-dolzhnostnye-litsa-odkb-sng-i-shos-23-aprelya-provedut-vstrechu-dlya-obsuzhd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871279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58370" name="Picture 2" descr="ZVF_528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046" y="3799928"/>
            <a:ext cx="3105590" cy="2057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2" name="Picture 4" descr="ZVF_530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602" y="2308537"/>
            <a:ext cx="3272860" cy="2168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9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Июнь 2018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72603" y="2422900"/>
            <a:ext cx="63939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55155" y="260756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06.06.2018.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390681" y="709982"/>
            <a:ext cx="6393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 Кыргызстане подвели итоги организации и проведения международных учений кинологических служб Кыргызской Республики и Республики Казахстан в рамках Региональной антинаркотической операции «Канал-Кордон»</a:t>
            </a:r>
          </a:p>
          <a:p>
            <a:r>
              <a:rPr lang="ru-RU" dirty="0" smtClean="0"/>
              <a:t> </a:t>
            </a:r>
          </a:p>
          <a:p>
            <a:endParaRPr lang="ru-RU" b="1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496124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43566" y="5865456"/>
            <a:ext cx="66520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4"/>
              </a:rPr>
              <a:t>https://odkb-csto.org/news/news_odkb/v_kyrgyzstane_podveli_itogi_organizatsii_i_provedeniya_mezhdunarodnykh_ucheniy_kinologicheskikh_sluzh-12952/</a:t>
            </a:r>
            <a:endParaRPr lang="ru-RU" sz="1400" dirty="0"/>
          </a:p>
        </p:txBody>
      </p:sp>
      <p:pic>
        <p:nvPicPr>
          <p:cNvPr id="9220" name="Picture 4" descr="https://ksopn.odkb-csto.org/ksopn/photo/1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0907" y="3039671"/>
            <a:ext cx="333375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s://ksopn.odkb-csto.org/ksopn/photo/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716" y="2487221"/>
            <a:ext cx="3190875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037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Апрель 2019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55155" y="260756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24.04.2019.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5583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Делегация Секретариата ОДКБ во главе с </a:t>
            </a:r>
            <a:endParaRPr lang="ru-RU" b="1" dirty="0" smtClean="0"/>
          </a:p>
          <a:p>
            <a:r>
              <a:rPr lang="ru-RU" b="1" dirty="0" smtClean="0"/>
              <a:t>исполняющим </a:t>
            </a:r>
            <a:r>
              <a:rPr lang="ru-RU" b="1" dirty="0"/>
              <a:t>обязанности Генерального секретаря ОДКБ Валерием Семериковым приняла участие в VIII-й Московской международной конференции по международной безопасности, которая проходит в Москве 24-25 апреля </a:t>
            </a:r>
            <a:r>
              <a:rPr lang="ru-RU" b="1" dirty="0" err="1"/>
              <a:t>с.г</a:t>
            </a:r>
            <a:r>
              <a:rPr lang="ru-RU" b="1" dirty="0"/>
              <a:t>.</a:t>
            </a:r>
          </a:p>
          <a:p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95181" y="5859323"/>
            <a:ext cx="65713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https://odkb-csto.org/news/news_odkb/delegatsiya-sekretariata-odkb-vo-glave-s-ispolnyayushchim-obyazannosti-generalnogo-sekretarya-odkb-v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859323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64514" name="Picture 2" descr="Делегация Секретариата ОДКБ во главе с исполняющим обязанности Генерального секретаря ОДКБ Валерием Семериковым приняла участие в VIII-й Московской международной конференции по международной безопасности, которая проходит в Москве 24-25 апреля с.г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355" y="2312291"/>
            <a:ext cx="4431822" cy="2932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722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Апрель 2019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55155" y="260756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25.04.2019.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3939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Исполняющий обязанности Генерального секретаря </a:t>
            </a:r>
            <a:endParaRPr lang="ru-RU" b="1" dirty="0" smtClean="0"/>
          </a:p>
          <a:p>
            <a:r>
              <a:rPr lang="ru-RU" b="1" dirty="0" smtClean="0"/>
              <a:t>ОДКБ </a:t>
            </a:r>
            <a:r>
              <a:rPr lang="ru-RU" b="1" dirty="0"/>
              <a:t>Валерий Семериков провел переговоры с Генеральным секретарем ОБСЕ Томасом </a:t>
            </a:r>
            <a:r>
              <a:rPr lang="ru-RU" b="1" dirty="0" err="1"/>
              <a:t>Гремингером</a:t>
            </a:r>
            <a:r>
              <a:rPr lang="ru-RU" b="1" dirty="0"/>
              <a:t> в Секретариате ОДКБ, где он принял участие в заседании Постоянного Совета Организации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95181" y="5859323"/>
            <a:ext cx="65713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https://odkb-csto.org/news/news_odkb/ispolnyayushchiy-obyazannosti-generalnogo-sekretarya-odkb-valeriy-semerikov-provel-peregovory-s-gene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09" y="5834638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69634" name="Picture 2" descr="Исполняющий обязанности Генерального секретаря ОДКБ Валерий Семериков провел переговоры с Генеральным секретарем ОБСЕ Томасом Гремингером в Секретариате ОДКБ, где он принял участие в заседании Постоянного Совета Организации 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602" y="2305050"/>
            <a:ext cx="3367846" cy="22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36" name="Picture 4" descr="ZVF_576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864" y="4152900"/>
            <a:ext cx="3097781" cy="205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558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Апрель 2019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55155" y="260756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26.04.2019.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3939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Министр обороны Сербии Александр </a:t>
            </a:r>
            <a:r>
              <a:rPr lang="ru-RU" b="1" dirty="0" err="1"/>
              <a:t>Вулин</a:t>
            </a:r>
            <a:r>
              <a:rPr lang="ru-RU" b="1" dirty="0"/>
              <a:t> </a:t>
            </a:r>
            <a:r>
              <a:rPr lang="ru-RU" b="1" dirty="0" smtClean="0"/>
              <a:t>и</a:t>
            </a:r>
          </a:p>
          <a:p>
            <a:r>
              <a:rPr lang="ru-RU" b="1" dirty="0" smtClean="0"/>
              <a:t>Исполняющий </a:t>
            </a:r>
            <a:r>
              <a:rPr lang="ru-RU" b="1" dirty="0"/>
              <a:t>обязанности Генерального секретаря ОДКБ Валерий Семериков обсудили основы правового регулирования участия сербских военнослужащих в совместных учениях с Коллективными силами ОДКБ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95181" y="5859323"/>
            <a:ext cx="65713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https://odkb-csto.org/news/news_odkb/ispolnyayushchiy-obyazannosti-generalnogo-sekretarya-odkb-valeriy-semerikov-i-ministr-oborony-serbii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859323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68610" name="Picture 2" descr="Министр обороны Сербии Александр Вулин и Исполняющий обязанности Генерального секретаря ОДКБ Валерий Семериков обсудили основы правового регулирования участия сербских военнослужащих в совместных учениях с Коллективными силами ОДКБ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661" y="3381376"/>
            <a:ext cx="3410914" cy="225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12" name="Picture 4" descr="ZVF_580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439" y="3982704"/>
            <a:ext cx="2504719" cy="1655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14" name="Picture 6" descr="ZVF_583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439" y="2204536"/>
            <a:ext cx="2504719" cy="1660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40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Апрель 2019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55155" y="260756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30.04.2019.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3939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Президент Кыргызстана </a:t>
            </a:r>
            <a:r>
              <a:rPr lang="ru-RU" b="1" dirty="0" err="1"/>
              <a:t>Сооронбай</a:t>
            </a:r>
            <a:r>
              <a:rPr lang="ru-RU" b="1" dirty="0"/>
              <a:t> </a:t>
            </a:r>
            <a:r>
              <a:rPr lang="ru-RU" b="1" dirty="0" err="1"/>
              <a:t>Жээнбеков</a:t>
            </a:r>
            <a:r>
              <a:rPr lang="ru-RU" b="1" dirty="0"/>
              <a:t> принял участников заседания Совета министров </a:t>
            </a:r>
            <a:r>
              <a:rPr lang="ru-RU" b="1" dirty="0" smtClean="0"/>
              <a:t>обороны</a:t>
            </a:r>
          </a:p>
          <a:p>
            <a:r>
              <a:rPr lang="ru-RU" b="1" dirty="0" smtClean="0"/>
              <a:t> </a:t>
            </a:r>
            <a:r>
              <a:rPr lang="ru-RU" b="1" dirty="0"/>
              <a:t>государств-членов ОДКБ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95181" y="5859323"/>
            <a:ext cx="65713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https://odkb-csto.org/news/news_odkb/prezident-kyrgyzstana-sooronbay-zheenbekov-prinyal-uchastnikov-zasedaniya-soveta-ministrov-oborony-g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825113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67586" name="Picture 2" descr="Президент Кыргызстана  Сооронбай Жээнбеков принял участников заседания Совета министров обороны государств-членов ОДКБ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602" y="1828800"/>
            <a:ext cx="3798330" cy="213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588" name="Picture 4" descr="684551.eec14f8cb1cc5b659b4cdbf38574d5b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010" y="3967260"/>
            <a:ext cx="3749469" cy="222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489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Май 2019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73421" y="1949920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16.05.2019.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19004" y="740856"/>
            <a:ext cx="646662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Исполняющий обязанности Генерального </a:t>
            </a:r>
            <a:r>
              <a:rPr lang="ru-RU" b="1" dirty="0" smtClean="0"/>
              <a:t>секретаря</a:t>
            </a:r>
          </a:p>
          <a:p>
            <a:r>
              <a:rPr lang="ru-RU" b="1" dirty="0" smtClean="0"/>
              <a:t>ОДКБ </a:t>
            </a:r>
            <a:r>
              <a:rPr lang="ru-RU" b="1" dirty="0"/>
              <a:t>Валерий Семериков принял участие в открытии IX Международной выставки MILEX-2019 в Республике Беларусь, которая состоялась 15 мая 2019 года в историко-культурном комплексе "Линия Сталина" под </a:t>
            </a:r>
            <a:r>
              <a:rPr lang="ru-RU" b="1" dirty="0" smtClean="0"/>
              <a:t>Минском 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95181" y="5859323"/>
            <a:ext cx="65713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https://odkb-csto.org/news/news_odkb/ispolnyayushchiy-obyazannosti-generalnogo-sekretarya-odkb-valeriy-semerikov-prinyal-uchastie-v-otkry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852229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76802" name="Picture 2" descr="Исполняющий обязанности Генерального секретаря ОДКБ Валерий Семериков  принял участие в открытии IX Международной выставки MILEX-2019 в Республике Беларусь, которая состоялась 15 мая 2019 года в историко-культурном комплексе &quot;Линия Сталина&quot;  под Минском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264" y="4410075"/>
            <a:ext cx="2786314" cy="1855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04" name="Picture 4" descr="https://odkb-csto.org/upload/iblock/620/620d92669af232bdd46eae4a02572dd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493" y="2121651"/>
            <a:ext cx="2679527" cy="1785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06" name="Picture 6" descr="https://odkb-csto.org/upload/iblock/0d5/0d52097963a439d690d5fd835f08295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493" y="4000090"/>
            <a:ext cx="2679527" cy="1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08" name="Picture 8" descr="https://odkb-csto.org/upload/iblock/adf/adfc879f3dec88f92e065b7cebed84c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264" y="2433650"/>
            <a:ext cx="2786314" cy="185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550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6" name="Picture 8" descr="https://odkb-csto.org/upload/iblock/578/578c496bedfcdbaac313704c79d554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953" y="3151007"/>
            <a:ext cx="2745851" cy="183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Май 2019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55155" y="260756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22.05.2019.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1" y="727208"/>
            <a:ext cx="64856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Совет министров иностранных дел ОДКБ на заседании </a:t>
            </a:r>
            <a:endParaRPr lang="ru-RU" b="1" dirty="0" smtClean="0"/>
          </a:p>
          <a:p>
            <a:r>
              <a:rPr lang="ru-RU" b="1" dirty="0" smtClean="0"/>
              <a:t>в </a:t>
            </a:r>
            <a:r>
              <a:rPr lang="ru-RU" b="1" dirty="0"/>
              <a:t>Бишкеке одобрил План коллективных действий государств-членов ОДКБ по реализации Глобальной контртеррористической стратегии ООН на 2019-2021 годы и принял Открытое обращение к главам МИД стран НАТО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95181" y="5859323"/>
            <a:ext cx="65713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3"/>
              </a:rPr>
              <a:t> </a:t>
            </a:r>
          </a:p>
          <a:p>
            <a:endParaRPr lang="ru-RU" sz="1200" b="1" dirty="0" smtClean="0">
              <a:hlinkClick r:id="rId3"/>
            </a:endParaRPr>
          </a:p>
          <a:p>
            <a:r>
              <a:rPr lang="en-US" sz="1200" u="sng" dirty="0">
                <a:hlinkClick r:id="rId4"/>
              </a:rPr>
              <a:t>https://odkb-csto.org/news/news_odkb/sovet-ministrov-inostrannykh-del-odkb-na-zasedanii-v-bishkeke-odobril-plan-kollektivnykh-deystviy-go</a:t>
            </a:r>
            <a:r>
              <a:rPr lang="en-US" sz="1200" u="sng" dirty="0" smtClean="0">
                <a:hlinkClick r:id="rId4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680790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73730" name="Picture 2" descr="Совет министров иностранных дел ОДКБ на заседании в Бишкеке одобрил   План коллективных действий государств-членов ОДКБ по реализации Глобальной контртеррористической стратегии ООН на 2019-2021 годы и принял Открытое обращение к главам МИД стран НАТО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910" y="2204536"/>
            <a:ext cx="2579647" cy="1719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34" name="Picture 6" descr="ZVF_623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050" y="4413440"/>
            <a:ext cx="2470527" cy="163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26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Май 2019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55155" y="260756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20.05.2019.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4761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Исполняющий обязанности Генерального секретаря </a:t>
            </a:r>
            <a:endParaRPr lang="ru-RU" b="1" dirty="0" smtClean="0"/>
          </a:p>
          <a:p>
            <a:r>
              <a:rPr lang="ru-RU" b="1" dirty="0" smtClean="0"/>
              <a:t>ОДКБ </a:t>
            </a:r>
            <a:r>
              <a:rPr lang="ru-RU" b="1" dirty="0"/>
              <a:t>Валерий Семериков выступил на выездном заседании Совета Парламентской Ассамблеи ОДКБ в Бишкеке 20 мая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95181" y="5859323"/>
            <a:ext cx="65713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https://odkb-csto.org/news/news_odkb/ispolnyayushchiy-obyazannosti-generalnogo-sekretarya-odkb-valeriy-semerikov-vystupil-na-vyezdnom-zas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680790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72706" name="Picture 2" descr="Исполняющий обязанности генерального секретаря Организации договора о коллективной безопасности (ОДКБ) Валерий Семериков. Архивное фото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602" y="2133600"/>
            <a:ext cx="4912152" cy="265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57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Май 2019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0189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Начался выпуск общественно-политического мультимедийного издания «СОЮЗНИКИ. ОДКБ»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95181" y="5859323"/>
            <a:ext cx="65713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https://odkb-csto.org/news/news_odkb/nachalsya-vyapusk-obshchestvenno-politicheskogo-izdaniya-soyuzniki-odkb-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859323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70658" name="Picture 2" descr="Начался  выпуск общественно-политического мультимедийного издания «СОЮЗНИКИ. ОДКБ»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602" y="1894598"/>
            <a:ext cx="6277189" cy="3530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642115" y="137849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31.05.2019.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63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Июнь 2019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91890" y="163601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14.06.2019.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3939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Исполняющий обязанности Генерального </a:t>
            </a:r>
            <a:r>
              <a:rPr lang="ru-RU" b="1" dirty="0" smtClean="0"/>
              <a:t>секретаря</a:t>
            </a:r>
          </a:p>
          <a:p>
            <a:r>
              <a:rPr lang="ru-RU" b="1" dirty="0" smtClean="0"/>
              <a:t> </a:t>
            </a:r>
            <a:r>
              <a:rPr lang="ru-RU" b="1" dirty="0"/>
              <a:t>ОДКБ Валерий Семериков принял участие в 19-м заседании Совета глав государств – членов ШОС, которое состоялось 14 июня в Бишкеке</a:t>
            </a:r>
          </a:p>
          <a:p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95181" y="5859323"/>
            <a:ext cx="65713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https://odkb-csto.org/news/news_odkb/ispolnyayushchiy-obyazannosti-generalnogo-sekretarya-odkb-valeriy-semerikov-primet-uchastie-v-19-m-z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853688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79874" name="Picture 2" descr="Исполняющий обязанности Генерального секретаря ОДКБ Валерий Семериков принял участие в 19-м заседании Совета глав государств – членов ШОС, которое состоялось  14 июня в Бишкек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00" y="4076144"/>
            <a:ext cx="4667764" cy="2042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876" name="Picture 4" descr="https://odkb-csto.org/upload/iblock/455/45585baba6b808ce893556a55fdfbf8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339" y="2241567"/>
            <a:ext cx="3047239" cy="1715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878" name="Picture 6" descr="https://odkb-csto.org/upload/iblock/69a/69a6814f9b8369993764461fbfa0a4bc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103" y="2241566"/>
            <a:ext cx="2780448" cy="1715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Июнь  2019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04322" y="1742871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19.06.2019.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0189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Силы и средства разведки вооруженных сил государств – членов ОДКБ готовятся к совместному оперативно-стратегическому учению «Боевое братство-2019»</a:t>
            </a:r>
          </a:p>
          <a:p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95181" y="5859323"/>
            <a:ext cx="65713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https://odkb-csto.org/news/news_odkb/sily-i-sredstva-razvedki-vooruzhennykh-sil-gosudarstv-chlenov-odkb-gotovyatsya-k-sovmestnomu-operati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09" y="5834638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78852" name="Picture 4" descr="Силы и средства разведки вооруженных сил государств – членов ОДКБ готовятся  к совместному оперативно-стратегическому учению «Боевое братство-2019»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00" y="2847478"/>
            <a:ext cx="476250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50" name="Picture 2" descr="Силы и средства разведки вооруженных сил государств – членов ОДКБ готовятся  к совместному оперативно-стратегическому учению «Боевое братство-2019»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290" y="1811338"/>
            <a:ext cx="2788419" cy="166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999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Июль 2018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72603" y="2422900"/>
            <a:ext cx="63939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55155" y="260756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06.07.2018.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01894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 ходе первого этапа «Нелегал-2018» в государствах – членах ОДКБ выявлено более 73 тысяч нарушений миграционного законодательства</a:t>
            </a:r>
          </a:p>
          <a:p>
            <a:endParaRPr lang="ru-RU" dirty="0" smtClean="0"/>
          </a:p>
          <a:p>
            <a:endParaRPr lang="ru-RU" b="1" dirty="0"/>
          </a:p>
          <a:p>
            <a:r>
              <a:rPr lang="ru-RU" dirty="0" smtClean="0"/>
              <a:t> </a:t>
            </a:r>
          </a:p>
          <a:p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95182" y="5565992"/>
            <a:ext cx="65713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https://odkb-csto.org/news/news_odkb/v_khode_pervogo_etapa_nelegal_2018_v_gosudarstvakh_chlenakh_odkb_vyyavleno_bolee_73_tysyach_narushen-12954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496124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27650" name="Picture 2" descr="Операция «Нелегал»: надежный заслон на пути незаконной миграции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4" y="1914526"/>
            <a:ext cx="3730301" cy="2099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Подмосковная полиция приняла участие в операции «Нелегал-2018»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328" y="3907723"/>
            <a:ext cx="3810672" cy="1957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95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Июнь 2019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395181" y="558479"/>
            <a:ext cx="6393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Состоялся «круглый стол» в Госдуме. Его участники были единодушны: совершенствование механизмов </a:t>
            </a:r>
            <a:r>
              <a:rPr lang="ru-RU" b="1" dirty="0"/>
              <a:t>защиты информационного пространства ОДКБ </a:t>
            </a:r>
            <a:r>
              <a:rPr lang="ru-RU" b="1" dirty="0" smtClean="0"/>
              <a:t>требует </a:t>
            </a:r>
            <a:r>
              <a:rPr lang="ru-RU" b="1" dirty="0"/>
              <a:t>консолидации усилий государств — членов </a:t>
            </a:r>
            <a:r>
              <a:rPr lang="ru-RU" b="1" dirty="0" smtClean="0"/>
              <a:t>Организации.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95181" y="5859323"/>
            <a:ext cx="65713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https://odkb-csto.org/news/news_odkb/sovershenstvovanie-mekhanizmov-zashchity-i-informatsionnogo-prostranstva-odkb-trebuyut-konsolidatsii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859323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84994" name="Picture 2" descr="Совершенствование механизмов защиты информационного пространства ОДКБ требуют консолидации усилий государств — членов Организаци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860" y="1717401"/>
            <a:ext cx="2897215" cy="191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642115" y="197891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21.06.2019.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84999" name="Picture 7" descr="https://odkb-csto.org/upload/iblock/659/65969a7191287c39056ca0f23c47d32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75" y="3762063"/>
            <a:ext cx="2851528" cy="197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01" name="Picture 9" descr="ZVF_655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861" y="3714750"/>
            <a:ext cx="3043918" cy="201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733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Июнь 2019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55155" y="260756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27.06.2019.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0189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Заместитель Генерального секретаря ОДКБ Пётр </a:t>
            </a:r>
            <a:r>
              <a:rPr lang="ru-RU" b="1" dirty="0" err="1"/>
              <a:t>Тихоновский</a:t>
            </a:r>
            <a:r>
              <a:rPr lang="ru-RU" b="1" dirty="0"/>
              <a:t> принял участие в Ежегодной конференции ОБСЕ по обзору проблем в области безопасности, которая состоялась в Вене 25-27 июня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95181" y="5859323"/>
            <a:ext cx="65713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https://odkb-csto.org/news/news_odkb/zamestitel-generalnogo-sekretarya-odkb-pyetr-tikhonovskiy-prinyal-uchastie-v-ezhegodnoy-konferentsii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859323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86018" name="Picture 2" descr="Заместитель Генерального секретаря ОДКБ Пётр Тихоновский принял участие в Ежегодной конференции ОБСЕ по обзору проблем в области безопасности, которая состоялась в Вене 25-27 июня 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4081" y="1927537"/>
            <a:ext cx="4421094" cy="3780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57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Июнь 2019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55155" y="260756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27.06.2019.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4856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Комитет секретарей советов безопасности ОДКБ на </a:t>
            </a:r>
            <a:endParaRPr lang="ru-RU" b="1" dirty="0" smtClean="0"/>
          </a:p>
          <a:p>
            <a:r>
              <a:rPr lang="ru-RU" b="1" dirty="0" smtClean="0"/>
              <a:t>заседании </a:t>
            </a:r>
            <a:r>
              <a:rPr lang="ru-RU" b="1" dirty="0"/>
              <a:t>в Бишкеке 27 июня обсудил ситуацию в Афганистане и дополнительные меры по противодействию международному терроризму и экстремизму, принимаемые в формате Организации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95181" y="5859323"/>
            <a:ext cx="65713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https://odkb-csto.org/news/news_odkb/komitet-sekretarey-sovetov-bezopasnosti-odkb-na-zasedanii-v-bishkeke-27-iyunya-obsudil-situatsiyu-v-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859323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89090" name="Picture 2" descr="Комитет секретарей советов безопасности ОДКБ на заседании в Бишкеке 27 июня обсудил ситуацию в Афганистане и дополнительные меры по противодействию международному терроризму и экстремизму, принимаемые в формате Организаци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130" y="3468072"/>
            <a:ext cx="3473448" cy="2298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2" name="Picture 4" descr="ZVF_687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906" y="2204537"/>
            <a:ext cx="2607044" cy="1728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4" name="Picture 6" descr="https://odkb-csto.org/upload/iblock/f9c/f9c33b2197fd5d1610770d0418a17ec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997" y="4044289"/>
            <a:ext cx="2599953" cy="172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2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Июнь 2019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3939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 интервью агентству ТАСС Исполняющий обязанности Генерального секретаря Организации Договора о коллективной безопасности Валерий Семериков рассказал об основных достижениях организации за последнее время, задачах, стоящих сейчас перед ОДКБ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95181" y="5859323"/>
            <a:ext cx="65713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https://odkb-csto.org/news/news_odkb/delegatsiya-sekretariata-odkb-posetila-yubileynyy-mezhdunarodnyy-voenno-tekhnicheskiy-forum-armiya-2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859323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87042" name="Picture 2" descr="В интервью агентству ТАСС Исполняющий обязанности Генерального секретаря Организации Договора о коллективной безопасности Валерий Семериков рассказал об основных достижениях организации за последнее время, задачах, стоящих сейчас перед ОДКБ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602" y="2204536"/>
            <a:ext cx="5553569" cy="3539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655155" y="260756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28.06.2019.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40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Июль 2019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55155" y="260756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04.07.2019.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4761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ПРЕСС-КОНФЕРЕНЦИЯ ИСПОЛНЯЮЩЕГО ОБЯЗАННОСТИ ГЕНЕРАЛЬНОГО СЕКРЕТАРЯ ОДКБ ВАЛЕРИЯ СЕМЕРИКОВА </a:t>
            </a:r>
            <a:endParaRPr lang="ru-RU" b="1" dirty="0" smtClean="0"/>
          </a:p>
          <a:p>
            <a:r>
              <a:rPr lang="ru-RU" b="1" dirty="0" smtClean="0"/>
              <a:t>- </a:t>
            </a:r>
            <a:r>
              <a:rPr lang="ru-RU" b="1" dirty="0"/>
              <a:t>4 июля 2019 года в Международном пресс-центре МИА «Россия – Сегодня»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95181" y="5859323"/>
            <a:ext cx="65713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https://odkb-csto.org/news/news_odkb/press-konferentsiya-ispolnyayushchego-obyazannosti-generalnogo-sekretarya-odkb-valeriya-semerikova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859323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91138" name="Picture 2" descr="https://scontent-arn2-1.xx.fbcdn.net/v/t1.0-9/66496072_2458562467541118_252388496109469696_n.jpg?_nc_cat=102&amp;_nc_oc=AQmXZ6wOCEs0CelCqr42kvgQnKZ8cfIwEsHGFdip2Bh57IZ8f0t1oqhfASF8KK0XsL4&amp;_nc_ht=scontent-arn2-1.xx&amp;oh=ccd78c67340893103edc05b603ec50e9&amp;oe=5DAFC5A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601" y="2038350"/>
            <a:ext cx="3800474" cy="25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140" name="Picture 4" descr="На данном изображении может находиться: 1 человек, сидит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4" y="3941702"/>
            <a:ext cx="3301853" cy="2201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142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odkb-csto.org/upload/iblock/7d9/7d9c4c351cb20bb717088a64078148c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600" y="3283228"/>
            <a:ext cx="3887149" cy="2574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Июль 2019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55155" y="260756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smtClean="0">
                <a:solidFill>
                  <a:schemeClr val="bg1"/>
                </a:solidFill>
              </a:rPr>
              <a:t>16.07.2019</a:t>
            </a:r>
            <a:r>
              <a:rPr lang="ru-RU" b="1" dirty="0" smtClean="0">
                <a:solidFill>
                  <a:schemeClr val="bg1"/>
                </a:solidFill>
              </a:rPr>
              <a:t>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4761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На заседании Постоянного Совета ОДКБ рассмотрены </a:t>
            </a:r>
            <a:endParaRPr lang="ru-RU" b="1" dirty="0" smtClean="0"/>
          </a:p>
          <a:p>
            <a:r>
              <a:rPr lang="ru-RU" b="1" dirty="0" smtClean="0"/>
              <a:t>проекты </a:t>
            </a:r>
            <a:r>
              <a:rPr lang="ru-RU" b="1" dirty="0"/>
              <a:t>заявлений по борьбе с героизацией нацизма и стабилизации обстановки на Ближнем Востоке, а также документ о создании Рабочей группы при СМО по вопросам радиоэлектронной борьбы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95181" y="5859323"/>
            <a:ext cx="65713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3"/>
              </a:rPr>
              <a:t> </a:t>
            </a:r>
          </a:p>
          <a:p>
            <a:endParaRPr lang="ru-RU" sz="1200" b="1" dirty="0" smtClean="0">
              <a:hlinkClick r:id="rId3"/>
            </a:endParaRPr>
          </a:p>
          <a:p>
            <a:r>
              <a:rPr lang="en-US" sz="1200" u="sng" dirty="0">
                <a:hlinkClick r:id="rId4"/>
              </a:rPr>
              <a:t>https://odkb-csto.org/news/news_odkb/na-zasedanii-postoyannogo-soveta-odkb-rassmotreny-proekty-zayavleniy-po-borbe-s-geroizatsiey-natsizm</a:t>
            </a:r>
            <a:r>
              <a:rPr lang="en-US" sz="1200" u="sng" dirty="0" smtClean="0">
                <a:hlinkClick r:id="rId4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859323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На заседании Постоянного Совета ОДКБ рассмотрены проекты заявлений по борьбе с героизацией нацизма и стабилизации обстановки на Ближнем Востоке, а также документ о создании Рабочей группы при СМО по вопросам радиоэлектронной борьбы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929" y="2306638"/>
            <a:ext cx="2711652" cy="1794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s://odkb-csto.org/upload/iblock/579/57915ea9ba555816d605f4a75059673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929" y="4099358"/>
            <a:ext cx="2654952" cy="175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62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125" y="2171701"/>
            <a:ext cx="3039624" cy="20122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543" y="4021732"/>
            <a:ext cx="3178672" cy="211381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Июль 2019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80566" y="1581009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17.07.2019.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4761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"Деятельность ОДКБ в поддержку обязательств ОБСЕ </a:t>
            </a:r>
            <a:endParaRPr lang="ru-RU" b="1" dirty="0" smtClean="0"/>
          </a:p>
          <a:p>
            <a:r>
              <a:rPr lang="ru-RU" b="1" dirty="0" smtClean="0"/>
              <a:t>по </a:t>
            </a:r>
            <a:r>
              <a:rPr lang="ru-RU" b="1" dirty="0"/>
              <a:t>обеспечению военно-политических аспектов безопасности" - Валерий Семериков выступил на Форуме в Вене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95181" y="5859323"/>
            <a:ext cx="657139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4"/>
              </a:rPr>
              <a:t> </a:t>
            </a:r>
          </a:p>
          <a:p>
            <a:endParaRPr lang="ru-RU" sz="1200" b="1" dirty="0" smtClean="0">
              <a:hlinkClick r:id="rId4"/>
            </a:endParaRPr>
          </a:p>
          <a:p>
            <a:r>
              <a:rPr lang="en-US" sz="1200" u="sng" dirty="0">
                <a:hlinkClick r:id="rId5"/>
              </a:rPr>
              <a:t>https://odkb-csto.org/news/news_odkb/deyatelnost-odkb-v-podderzhku-obyazatelstv-obse-po-obespecheniyu-voenno-politicheskikh-aspektov-bezo</a:t>
            </a:r>
            <a:r>
              <a:rPr lang="en-US" sz="1200" u="sng" dirty="0" smtClean="0">
                <a:hlinkClick r:id="rId5"/>
              </a:rPr>
              <a:t>/</a:t>
            </a:r>
            <a:endParaRPr lang="ru-RU" sz="1200" u="sng" dirty="0" smtClean="0"/>
          </a:p>
          <a:p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859323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Picture 2" descr="&quot;Деятельность ОДКБ в поддержку обязательств ОБСЕ по обеспечению военно-политических аспектов безопасности&quot; - Валерий Семериков выступил на Форуме в Вене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602" y="2171700"/>
            <a:ext cx="3022126" cy="201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48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Июль 2018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72603" y="2422900"/>
            <a:ext cx="63939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55155" y="2249025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13.07.2018.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39397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Заместитель Генерального секретаря ОДКБ Валерий Семериков обсудил с помощником Генерального секретаря ООН сотрудничество в миротворческой сфере</a:t>
            </a:r>
          </a:p>
          <a:p>
            <a:endParaRPr lang="ru-RU" dirty="0" smtClean="0"/>
          </a:p>
          <a:p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95182" y="5565992"/>
            <a:ext cx="65713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https://odkb-csto.org/news/news_odkb/zamestitel_generalnogo_sekretarya_odkb_valeriy_semerikov_obsudil_s_pomoshchnikom_generalnogo_sekreta-12962</a:t>
            </a:r>
            <a:r>
              <a:rPr lang="en-US" sz="1200" u="sng" dirty="0" smtClean="0">
                <a:hlinkClick r:id="rId3"/>
              </a:rPr>
              <a:t>/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496124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26626" name="Picture 2" descr="ZVF_643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5" y="1892120"/>
            <a:ext cx="2718459" cy="180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0" name="Picture 6" descr="ZVF_643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132" y="3477408"/>
            <a:ext cx="2610143" cy="1730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ZVF_643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348" y="2696246"/>
            <a:ext cx="2684722" cy="177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949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Сентябрь 2018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72603" y="2422900"/>
            <a:ext cx="63939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55155" y="260756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07.09.2018.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01894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На заседании Межгосударственной комиссии по </a:t>
            </a:r>
            <a:endParaRPr lang="ru-RU" b="1" dirty="0" smtClean="0"/>
          </a:p>
          <a:p>
            <a:r>
              <a:rPr lang="ru-RU" b="1" dirty="0" smtClean="0"/>
              <a:t>военно-экономическому </a:t>
            </a:r>
            <a:r>
              <a:rPr lang="ru-RU" b="1" dirty="0"/>
              <a:t>сотрудничеству ОДКБ в Алматы согласован пакет документов в области стандартизации вооружения и военной техники</a:t>
            </a:r>
          </a:p>
          <a:p>
            <a:r>
              <a:rPr lang="ru-RU" dirty="0" smtClean="0"/>
              <a:t> </a:t>
            </a:r>
          </a:p>
          <a:p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95182" y="5565992"/>
            <a:ext cx="65713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https://odkb-csto.org/news/news_odkb/na_zasedanii_mezhgosudarstvennoy_komissii_po_voenno_ekonomicheskomu_sotrudnichestvu_odkb_v_almaty_so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496124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5364" name="Picture 4" descr="https://mkves.odkb-csto.org/upload/iblock/011/011fd3eed521b6de227d4273b7c4545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845" y="3847425"/>
            <a:ext cx="3042732" cy="1833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https://mkves.odkb-csto.org/upload/iblock/e8f/e8fba5325e7e49226722a88d02ce60f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603" y="2053958"/>
            <a:ext cx="3028951" cy="201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626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Сентябрь 2018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72603" y="2422900"/>
            <a:ext cx="63939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391150" y="1327372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12.09.2018.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01894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Учения спасателей государств - членов ОДКБ </a:t>
            </a:r>
            <a:endParaRPr lang="ru-RU" b="1" dirty="0" smtClean="0"/>
          </a:p>
          <a:p>
            <a:r>
              <a:rPr lang="ru-RU" b="1" dirty="0" smtClean="0"/>
              <a:t>"</a:t>
            </a:r>
            <a:r>
              <a:rPr lang="ru-RU" b="1" dirty="0"/>
              <a:t>Скала-2018" в Казахстане: как действовать во время землетрясения</a:t>
            </a:r>
          </a:p>
          <a:p>
            <a:r>
              <a:rPr lang="ru-RU" dirty="0" smtClean="0"/>
              <a:t> </a:t>
            </a:r>
          </a:p>
          <a:p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95182" y="5565992"/>
            <a:ext cx="65713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https://odkb-csto.org/news/news_odkb/ucheniya_spasateley_gosudarstv_chlenov_odkb_skala_2018_v_kazakhstane_kak_deystvovat_vo_vremya_zemlet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496124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29700" name="Picture 4" descr="Кинологи со своими питомцами были одними из самых активных участников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26" y="1831333"/>
            <a:ext cx="2674472" cy="179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 descr="https://informburo.kz/img/inner/768/24/3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616" y="1675370"/>
            <a:ext cx="2472278" cy="1646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6" name="Picture 10" descr="Нейтрализация утечки ядовитых газов с помощью водяной завесы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751" y="3749916"/>
            <a:ext cx="2621347" cy="174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8" name="Picture 12" descr="https://informburo.kz/img/inner/768/24/1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981" y="3676649"/>
            <a:ext cx="2602003" cy="1727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4" name="Picture 8" descr="Валерий Семериков, заместитель генерального секретаря ОДКБ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343" y="3109341"/>
            <a:ext cx="2148074" cy="1430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605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Сентябрь 2018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72603" y="2422900"/>
            <a:ext cx="63939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55155" y="260756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27.09.2018.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860558"/>
            <a:ext cx="601894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 Нью-Йорке состоялась встреча министров иностранных дел государств-членов ОДКБ. Приняты заявления об усилиях по стабилизации обстановки на Ближнем Востоке, о положении в Афганистане и об активизации сотрудничества ОДКБ с региональными организациям</a:t>
            </a:r>
          </a:p>
          <a:p>
            <a:r>
              <a:rPr lang="ru-RU" dirty="0" smtClean="0"/>
              <a:t> </a:t>
            </a:r>
          </a:p>
          <a:p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95182" y="5565992"/>
            <a:ext cx="65713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https://odkb-csto.org/news/news_odkb/v_nyu_yorke_sostoyalas_vstrecha_ministrov_inostrannykh_del_gosudarstv_chlenov_odkb_prinyaty_zayavlen</a:t>
            </a:r>
            <a:r>
              <a:rPr lang="en-US" sz="1200" u="sng" dirty="0" smtClean="0">
                <a:hlinkClick r:id="rId3"/>
              </a:rPr>
              <a:t>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496124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34818" name="Picture 2" descr="WUsLOjX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104" y="3200400"/>
            <a:ext cx="3785596" cy="2144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586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591" y="94525"/>
            <a:ext cx="2647666" cy="4727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                                       Октябрь 2018 г.</a:t>
            </a:r>
            <a:endParaRPr lang="ru-RU" sz="2400" b="1" i="1" dirty="0">
              <a:ln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72603" y="2422900"/>
            <a:ext cx="63939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55155" y="2607566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01.10.2018.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2602" y="727208"/>
            <a:ext cx="601894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 Казахстане началось тактико-специальное учение с силами и средствами разведывательных служб и подразделений государств - членов ОДКБ «Поиск-2018»</a:t>
            </a:r>
          </a:p>
          <a:p>
            <a:r>
              <a:rPr lang="ru-RU" dirty="0" smtClean="0"/>
              <a:t> </a:t>
            </a:r>
          </a:p>
          <a:p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95182" y="5565992"/>
            <a:ext cx="65713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hlinkClick r:id="rId2"/>
              </a:rPr>
              <a:t> </a:t>
            </a:r>
          </a:p>
          <a:p>
            <a:endParaRPr lang="ru-RU" sz="1200" b="1" dirty="0" smtClean="0">
              <a:hlinkClick r:id="rId2"/>
            </a:endParaRPr>
          </a:p>
          <a:p>
            <a:r>
              <a:rPr lang="en-US" sz="1200" u="sng" dirty="0">
                <a:hlinkClick r:id="rId3"/>
              </a:rPr>
              <a:t>https://odkb-csto.org/news/news_odkb/_v_kazakhstane_nachalos_taktiko_spetsialnoe_uchenie_s_silami_i_sredstvami_razvedyvatelnykh_sluzhb_i</a:t>
            </a:r>
            <a:r>
              <a:rPr lang="en-US" sz="1200" u="sng" dirty="0" smtClean="0">
                <a:hlinkClick r:id="rId3"/>
              </a:rPr>
              <a:t>_/</a:t>
            </a:r>
            <a:r>
              <a:rPr lang="ru-RU" sz="1200" u="sng" dirty="0" smtClean="0"/>
              <a:t> </a:t>
            </a:r>
            <a:endParaRPr lang="ru-RU" dirty="0"/>
          </a:p>
        </p:txBody>
      </p:sp>
      <p:pic>
        <p:nvPicPr>
          <p:cNvPr id="1030" name="Picture 6" descr="https://www.nfsb.qc.ca/wp-content/uploads/2015/04/resource-icon-exam-inf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13" y="50467"/>
            <a:ext cx="894647" cy="89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525"/>
            <a:ext cx="655093" cy="6550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5093" y="94525"/>
            <a:ext cx="13122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868D4"/>
                </a:solidFill>
                <a:effectLst/>
              </a:rPr>
              <a:t>ОДКБ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868D4"/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8910" y="5496124"/>
            <a:ext cx="1488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Ссылка: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1986" name="Picture 2" descr="_KDZ0041_1 — копия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524" y="1717824"/>
            <a:ext cx="3236167" cy="2148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8" name="Picture 4" descr="_KDZ0302_1 — копия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896" y="3931916"/>
            <a:ext cx="3015299" cy="200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0" name="Picture 6" descr="_KDZ0279_1 — копия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174" y="3464005"/>
            <a:ext cx="1804833" cy="1200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58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10693</TotalTime>
  <Words>1799</Words>
  <Application>Microsoft Office PowerPoint</Application>
  <PresentationFormat>Экран (4:3)</PresentationFormat>
  <Paragraphs>428</Paragraphs>
  <Slides>46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Тема Office</vt:lpstr>
      <vt:lpstr> Хронология событий    2018 -2019 годы   </vt:lpstr>
      <vt:lpstr>                                        Июль 2018 г.</vt:lpstr>
      <vt:lpstr>                                        Июнь 2018 г.</vt:lpstr>
      <vt:lpstr>                                        Июль 2018 г.</vt:lpstr>
      <vt:lpstr>                                        Июль 2018 г.</vt:lpstr>
      <vt:lpstr>                                        Сентябрь 2018 г.</vt:lpstr>
      <vt:lpstr>                                        Сентябрь 2018 г.</vt:lpstr>
      <vt:lpstr>                                        Сентябрь 2018 г.</vt:lpstr>
      <vt:lpstr>                                        Октябрь 2018 г.</vt:lpstr>
      <vt:lpstr>                                        Октябрь 2018 г.</vt:lpstr>
      <vt:lpstr>                                        Октябрь 2018 г.</vt:lpstr>
      <vt:lpstr>                                        Октябрь 2018 г.</vt:lpstr>
      <vt:lpstr>                                        Октябрь 2018 г.</vt:lpstr>
      <vt:lpstr>                                        Октябрь 2018 г.</vt:lpstr>
      <vt:lpstr>                                        Октябрь 2018 г.</vt:lpstr>
      <vt:lpstr>                                        Ноябрь 2018 г.</vt:lpstr>
      <vt:lpstr>                                        Ноябрь 2018 г.</vt:lpstr>
      <vt:lpstr>                                        Ноябрь 2018 г.</vt:lpstr>
      <vt:lpstr>                                        Ноябрь 2018 г.</vt:lpstr>
      <vt:lpstr>                                        Декабрь 2018 г.</vt:lpstr>
      <vt:lpstr>                                        Февраль 2019 г.</vt:lpstr>
      <vt:lpstr>                                        Март 2019 г.</vt:lpstr>
      <vt:lpstr>                                        Март 2019 г.</vt:lpstr>
      <vt:lpstr>                                        Апрель  2019 г.</vt:lpstr>
      <vt:lpstr>                                        Апрель 2019 г.</vt:lpstr>
      <vt:lpstr>                                        Апрель 2019 г.</vt:lpstr>
      <vt:lpstr>                                        Апрель 2019 г.</vt:lpstr>
      <vt:lpstr>                                        Апрель 2019 г.</vt:lpstr>
      <vt:lpstr>                                        Апрель 2019 г.</vt:lpstr>
      <vt:lpstr>                                        Апрель 2019 г.</vt:lpstr>
      <vt:lpstr>                                        Апрель 2019 г.</vt:lpstr>
      <vt:lpstr>                                        Апрель 2019 г.</vt:lpstr>
      <vt:lpstr>                                        Апрель 2019 г.</vt:lpstr>
      <vt:lpstr>                                        Май 2019 г.</vt:lpstr>
      <vt:lpstr>                                        Май 2019 г.</vt:lpstr>
      <vt:lpstr>                                        Май 2019 г.</vt:lpstr>
      <vt:lpstr>                                        Май 2019 г.</vt:lpstr>
      <vt:lpstr>                                        Июнь 2019 г.</vt:lpstr>
      <vt:lpstr>                                        Июнь  2019 г.</vt:lpstr>
      <vt:lpstr>                                        Июнь 2019 г.</vt:lpstr>
      <vt:lpstr>                                        Июнь 2019 г.</vt:lpstr>
      <vt:lpstr>                                        Июнь 2019 г.</vt:lpstr>
      <vt:lpstr>                                        Июнь 2019 г.</vt:lpstr>
      <vt:lpstr>                                        Июль 2019 г.</vt:lpstr>
      <vt:lpstr>                                        Июль 2019 г.</vt:lpstr>
      <vt:lpstr>                                        Июль 2019 г.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User</cp:lastModifiedBy>
  <cp:revision>154</cp:revision>
  <cp:lastPrinted>2019-07-22T05:37:36Z</cp:lastPrinted>
  <dcterms:created xsi:type="dcterms:W3CDTF">2014-11-21T11:00:06Z</dcterms:created>
  <dcterms:modified xsi:type="dcterms:W3CDTF">2019-07-25T09:35:12Z</dcterms:modified>
</cp:coreProperties>
</file>